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82" r:id="rId4"/>
    <p:sldMasterId id="2147483691" r:id="rId5"/>
    <p:sldMasterId id="2147483703" r:id="rId6"/>
  </p:sldMasterIdLst>
  <p:notesMasterIdLst>
    <p:notesMasterId r:id="rId42"/>
  </p:notesMasterIdLst>
  <p:handoutMasterIdLst>
    <p:handoutMasterId r:id="rId43"/>
  </p:handoutMasterIdLst>
  <p:sldIdLst>
    <p:sldId id="256" r:id="rId7"/>
    <p:sldId id="258" r:id="rId8"/>
    <p:sldId id="261" r:id="rId9"/>
    <p:sldId id="277" r:id="rId10"/>
    <p:sldId id="278" r:id="rId11"/>
    <p:sldId id="263" r:id="rId12"/>
    <p:sldId id="259" r:id="rId13"/>
    <p:sldId id="264" r:id="rId14"/>
    <p:sldId id="292" r:id="rId15"/>
    <p:sldId id="280" r:id="rId16"/>
    <p:sldId id="291" r:id="rId17"/>
    <p:sldId id="276" r:id="rId18"/>
    <p:sldId id="283" r:id="rId19"/>
    <p:sldId id="284" r:id="rId20"/>
    <p:sldId id="285" r:id="rId21"/>
    <p:sldId id="294" r:id="rId22"/>
    <p:sldId id="295" r:id="rId23"/>
    <p:sldId id="296" r:id="rId24"/>
    <p:sldId id="297" r:id="rId25"/>
    <p:sldId id="298" r:id="rId26"/>
    <p:sldId id="299" r:id="rId27"/>
    <p:sldId id="300" r:id="rId28"/>
    <p:sldId id="301" r:id="rId29"/>
    <p:sldId id="302" r:id="rId30"/>
    <p:sldId id="286" r:id="rId31"/>
    <p:sldId id="287" r:id="rId32"/>
    <p:sldId id="288" r:id="rId33"/>
    <p:sldId id="282" r:id="rId34"/>
    <p:sldId id="290" r:id="rId35"/>
    <p:sldId id="269" r:id="rId36"/>
    <p:sldId id="274" r:id="rId37"/>
    <p:sldId id="273" r:id="rId38"/>
    <p:sldId id="293" r:id="rId39"/>
    <p:sldId id="289" r:id="rId40"/>
    <p:sldId id="268" r:id="rId4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006" autoAdjust="0"/>
  </p:normalViewPr>
  <p:slideViewPr>
    <p:cSldViewPr>
      <p:cViewPr>
        <p:scale>
          <a:sx n="142" d="100"/>
          <a:sy n="142" d="100"/>
        </p:scale>
        <p:origin x="606" y="6"/>
      </p:cViewPr>
      <p:guideLst>
        <p:guide orient="horz" pos="1620"/>
        <p:guide pos="2880"/>
      </p:guideLst>
    </p:cSldViewPr>
  </p:slideViewPr>
  <p:notesTextViewPr>
    <p:cViewPr>
      <p:scale>
        <a:sx n="1" d="1"/>
        <a:sy n="1" d="1"/>
      </p:scale>
      <p:origin x="0" y="0"/>
    </p:cViewPr>
  </p:notesTextViewPr>
  <p:sorterViewPr>
    <p:cViewPr>
      <p:scale>
        <a:sx n="100" d="100"/>
        <a:sy n="100" d="100"/>
      </p:scale>
      <p:origin x="0" y="5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D7566-A571-4EA8-B242-0354CBB95869}" type="doc">
      <dgm:prSet loTypeId="urn:microsoft.com/office/officeart/2005/8/layout/equation2" loCatId="process" qsTypeId="urn:microsoft.com/office/officeart/2005/8/quickstyle/simple1" qsCatId="simple" csTypeId="urn:microsoft.com/office/officeart/2005/8/colors/colorful4" csCatId="colorful" phldr="1"/>
      <dgm:spPr/>
      <dgm:t>
        <a:bodyPr/>
        <a:lstStyle/>
        <a:p>
          <a:endParaRPr lang="en-CA"/>
        </a:p>
      </dgm:t>
    </dgm:pt>
    <dgm:pt modelId="{67EC7B32-D18E-46F2-8B29-69DE2F7226A1}">
      <dgm:prSet phldrT="[Text]" custT="1"/>
      <dgm:spPr/>
      <dgm:t>
        <a:bodyPr/>
        <a:lstStyle/>
        <a:p>
          <a:r>
            <a:rPr lang="en-US" sz="3200" dirty="0" smtClean="0">
              <a:solidFill>
                <a:srgbClr val="FFFF00"/>
              </a:solidFill>
            </a:rPr>
            <a:t>Public input</a:t>
          </a:r>
          <a:endParaRPr lang="en-CA" sz="3200" dirty="0">
            <a:solidFill>
              <a:srgbClr val="FFFF00"/>
            </a:solidFill>
          </a:endParaRPr>
        </a:p>
      </dgm:t>
    </dgm:pt>
    <dgm:pt modelId="{65065B69-CCDA-45C8-84A4-49DB8F12D0EE}" type="parTrans" cxnId="{9038CDD4-00AC-43F5-B723-AC92336C4F9F}">
      <dgm:prSet/>
      <dgm:spPr/>
      <dgm:t>
        <a:bodyPr/>
        <a:lstStyle/>
        <a:p>
          <a:endParaRPr lang="en-CA"/>
        </a:p>
      </dgm:t>
    </dgm:pt>
    <dgm:pt modelId="{1C20BCD7-173A-43C6-B807-B41DD29215DB}" type="sibTrans" cxnId="{9038CDD4-00AC-43F5-B723-AC92336C4F9F}">
      <dgm:prSet/>
      <dgm:spPr/>
      <dgm:t>
        <a:bodyPr/>
        <a:lstStyle/>
        <a:p>
          <a:endParaRPr lang="en-CA"/>
        </a:p>
      </dgm:t>
    </dgm:pt>
    <dgm:pt modelId="{FE5C7A93-687C-4995-AC35-5387B3EC0347}">
      <dgm:prSet phldrT="[Text]" custT="1"/>
      <dgm:spPr/>
      <dgm:t>
        <a:bodyPr/>
        <a:lstStyle/>
        <a:p>
          <a:r>
            <a:rPr lang="en-US" sz="2800" dirty="0" smtClean="0">
              <a:solidFill>
                <a:srgbClr val="FFFF00"/>
              </a:solidFill>
            </a:rPr>
            <a:t>Statistics and trends</a:t>
          </a:r>
          <a:endParaRPr lang="en-CA" sz="2800" dirty="0">
            <a:solidFill>
              <a:srgbClr val="FFFF00"/>
            </a:solidFill>
          </a:endParaRPr>
        </a:p>
      </dgm:t>
    </dgm:pt>
    <dgm:pt modelId="{B93EE24B-1AFE-4C3D-A1E4-FB79AFA78DB9}" type="parTrans" cxnId="{3B616618-584E-4457-AB6E-D4683BE78E3E}">
      <dgm:prSet/>
      <dgm:spPr/>
      <dgm:t>
        <a:bodyPr/>
        <a:lstStyle/>
        <a:p>
          <a:endParaRPr lang="en-CA"/>
        </a:p>
      </dgm:t>
    </dgm:pt>
    <dgm:pt modelId="{0F670BC8-5F9E-4EAD-B5C8-04A7FE76E30A}" type="sibTrans" cxnId="{3B616618-584E-4457-AB6E-D4683BE78E3E}">
      <dgm:prSet/>
      <dgm:spPr>
        <a:solidFill>
          <a:srgbClr val="E33830"/>
        </a:solidFill>
      </dgm:spPr>
      <dgm:t>
        <a:bodyPr/>
        <a:lstStyle/>
        <a:p>
          <a:endParaRPr lang="en-CA"/>
        </a:p>
      </dgm:t>
    </dgm:pt>
    <dgm:pt modelId="{105A9F49-2117-4BB8-A119-CDB2FD884B23}">
      <dgm:prSet phldrT="[Text]"/>
      <dgm:spPr/>
      <dgm:t>
        <a:bodyPr/>
        <a:lstStyle/>
        <a:p>
          <a:r>
            <a:rPr lang="en-US" dirty="0" smtClean="0"/>
            <a:t>3 big areas</a:t>
          </a:r>
          <a:endParaRPr lang="en-CA" dirty="0"/>
        </a:p>
      </dgm:t>
    </dgm:pt>
    <dgm:pt modelId="{C45253C0-C65B-425C-AC43-2E6D44CE14EA}" type="parTrans" cxnId="{01B6930D-4110-471A-A682-D17385C13171}">
      <dgm:prSet/>
      <dgm:spPr/>
      <dgm:t>
        <a:bodyPr/>
        <a:lstStyle/>
        <a:p>
          <a:endParaRPr lang="en-CA"/>
        </a:p>
      </dgm:t>
    </dgm:pt>
    <dgm:pt modelId="{600E3EC1-7EFE-4862-A5F3-FC72734FE0D3}" type="sibTrans" cxnId="{01B6930D-4110-471A-A682-D17385C13171}">
      <dgm:prSet/>
      <dgm:spPr/>
      <dgm:t>
        <a:bodyPr/>
        <a:lstStyle/>
        <a:p>
          <a:endParaRPr lang="en-CA"/>
        </a:p>
      </dgm:t>
    </dgm:pt>
    <dgm:pt modelId="{E294E34D-8960-4508-A2CD-3E90D34A9765}" type="pres">
      <dgm:prSet presAssocID="{EB9D7566-A571-4EA8-B242-0354CBB95869}" presName="Name0" presStyleCnt="0">
        <dgm:presLayoutVars>
          <dgm:dir/>
          <dgm:resizeHandles val="exact"/>
        </dgm:presLayoutVars>
      </dgm:prSet>
      <dgm:spPr/>
      <dgm:t>
        <a:bodyPr/>
        <a:lstStyle/>
        <a:p>
          <a:endParaRPr lang="en-CA"/>
        </a:p>
      </dgm:t>
    </dgm:pt>
    <dgm:pt modelId="{35E50729-FE91-4538-AA25-90FE137591D7}" type="pres">
      <dgm:prSet presAssocID="{EB9D7566-A571-4EA8-B242-0354CBB95869}" presName="vNodes" presStyleCnt="0"/>
      <dgm:spPr/>
    </dgm:pt>
    <dgm:pt modelId="{053B3388-1E8E-4A4D-B3E3-9386B8977485}" type="pres">
      <dgm:prSet presAssocID="{67EC7B32-D18E-46F2-8B29-69DE2F7226A1}" presName="node" presStyleLbl="node1" presStyleIdx="0" presStyleCnt="3" custScaleX="176190" custScaleY="119737" custLinFactNeighborX="-56824" custLinFactNeighborY="64939">
        <dgm:presLayoutVars>
          <dgm:bulletEnabled val="1"/>
        </dgm:presLayoutVars>
      </dgm:prSet>
      <dgm:spPr/>
      <dgm:t>
        <a:bodyPr/>
        <a:lstStyle/>
        <a:p>
          <a:endParaRPr lang="en-CA"/>
        </a:p>
      </dgm:t>
    </dgm:pt>
    <dgm:pt modelId="{94E1DABF-512C-4137-A919-A12618DD65FE}" type="pres">
      <dgm:prSet presAssocID="{1C20BCD7-173A-43C6-B807-B41DD29215DB}" presName="spacerT" presStyleCnt="0"/>
      <dgm:spPr/>
    </dgm:pt>
    <dgm:pt modelId="{1459463E-CD0F-41EA-871C-83882753983F}" type="pres">
      <dgm:prSet presAssocID="{1C20BCD7-173A-43C6-B807-B41DD29215DB}" presName="sibTrans" presStyleLbl="sibTrans2D1" presStyleIdx="0" presStyleCnt="2" custLinFactNeighborX="-90864" custLinFactNeighborY="-45630"/>
      <dgm:spPr/>
      <dgm:t>
        <a:bodyPr/>
        <a:lstStyle/>
        <a:p>
          <a:endParaRPr lang="en-CA"/>
        </a:p>
      </dgm:t>
    </dgm:pt>
    <dgm:pt modelId="{54D8E851-D802-4F44-8501-55EA4429524B}" type="pres">
      <dgm:prSet presAssocID="{1C20BCD7-173A-43C6-B807-B41DD29215DB}" presName="spacerB" presStyleCnt="0"/>
      <dgm:spPr/>
    </dgm:pt>
    <dgm:pt modelId="{2CCEC94D-F3A8-43E1-8A47-340D8955C6DA}" type="pres">
      <dgm:prSet presAssocID="{FE5C7A93-687C-4995-AC35-5387B3EC0347}" presName="node" presStyleLbl="node1" presStyleIdx="1" presStyleCnt="3" custScaleX="172498" custScaleY="150298" custLinFactNeighborX="-51906" custLinFactNeighborY="-25624">
        <dgm:presLayoutVars>
          <dgm:bulletEnabled val="1"/>
        </dgm:presLayoutVars>
      </dgm:prSet>
      <dgm:spPr/>
      <dgm:t>
        <a:bodyPr/>
        <a:lstStyle/>
        <a:p>
          <a:endParaRPr lang="en-CA"/>
        </a:p>
      </dgm:t>
    </dgm:pt>
    <dgm:pt modelId="{D5904032-F5D6-4206-B2F5-8C597C325163}" type="pres">
      <dgm:prSet presAssocID="{EB9D7566-A571-4EA8-B242-0354CBB95869}" presName="sibTransLast" presStyleLbl="sibTrans2D1" presStyleIdx="1" presStyleCnt="2" custScaleX="180992" custScaleY="223350" custLinFactNeighborX="-23879" custLinFactNeighborY="34412"/>
      <dgm:spPr/>
      <dgm:t>
        <a:bodyPr/>
        <a:lstStyle/>
        <a:p>
          <a:endParaRPr lang="en-CA"/>
        </a:p>
      </dgm:t>
    </dgm:pt>
    <dgm:pt modelId="{A0122E90-5AB5-443A-993A-A859F04727BF}" type="pres">
      <dgm:prSet presAssocID="{EB9D7566-A571-4EA8-B242-0354CBB95869}" presName="connectorText" presStyleLbl="sibTrans2D1" presStyleIdx="1" presStyleCnt="2"/>
      <dgm:spPr/>
      <dgm:t>
        <a:bodyPr/>
        <a:lstStyle/>
        <a:p>
          <a:endParaRPr lang="en-CA"/>
        </a:p>
      </dgm:t>
    </dgm:pt>
    <dgm:pt modelId="{C202CE4A-1950-476B-A71A-3ACD6DC8692D}" type="pres">
      <dgm:prSet presAssocID="{EB9D7566-A571-4EA8-B242-0354CBB95869}" presName="lastNode" presStyleLbl="node1" presStyleIdx="2" presStyleCnt="3" custLinFactNeighborX="89575" custLinFactNeighborY="-618">
        <dgm:presLayoutVars>
          <dgm:bulletEnabled val="1"/>
        </dgm:presLayoutVars>
      </dgm:prSet>
      <dgm:spPr/>
      <dgm:t>
        <a:bodyPr/>
        <a:lstStyle/>
        <a:p>
          <a:endParaRPr lang="en-CA"/>
        </a:p>
      </dgm:t>
    </dgm:pt>
  </dgm:ptLst>
  <dgm:cxnLst>
    <dgm:cxn modelId="{362988C4-BFE7-4ED9-9C83-4E896E83F2FE}" type="presOf" srcId="{0F670BC8-5F9E-4EAD-B5C8-04A7FE76E30A}" destId="{D5904032-F5D6-4206-B2F5-8C597C325163}" srcOrd="0" destOrd="0" presId="urn:microsoft.com/office/officeart/2005/8/layout/equation2"/>
    <dgm:cxn modelId="{58CDE606-ADFF-437B-9107-D03A18800BF0}" type="presOf" srcId="{0F670BC8-5F9E-4EAD-B5C8-04A7FE76E30A}" destId="{A0122E90-5AB5-443A-993A-A859F04727BF}" srcOrd="1" destOrd="0" presId="urn:microsoft.com/office/officeart/2005/8/layout/equation2"/>
    <dgm:cxn modelId="{01B6930D-4110-471A-A682-D17385C13171}" srcId="{EB9D7566-A571-4EA8-B242-0354CBB95869}" destId="{105A9F49-2117-4BB8-A119-CDB2FD884B23}" srcOrd="2" destOrd="0" parTransId="{C45253C0-C65B-425C-AC43-2E6D44CE14EA}" sibTransId="{600E3EC1-7EFE-4862-A5F3-FC72734FE0D3}"/>
    <dgm:cxn modelId="{06C4F347-DA25-4441-83CB-355CEB3B292E}" type="presOf" srcId="{105A9F49-2117-4BB8-A119-CDB2FD884B23}" destId="{C202CE4A-1950-476B-A71A-3ACD6DC8692D}" srcOrd="0" destOrd="0" presId="urn:microsoft.com/office/officeart/2005/8/layout/equation2"/>
    <dgm:cxn modelId="{14CC4AD0-93E0-4F0E-B879-D34AA12FFE30}" type="presOf" srcId="{EB9D7566-A571-4EA8-B242-0354CBB95869}" destId="{E294E34D-8960-4508-A2CD-3E90D34A9765}" srcOrd="0" destOrd="0" presId="urn:microsoft.com/office/officeart/2005/8/layout/equation2"/>
    <dgm:cxn modelId="{C6E5C0DD-D109-4903-8194-5EA04248E10F}" type="presOf" srcId="{FE5C7A93-687C-4995-AC35-5387B3EC0347}" destId="{2CCEC94D-F3A8-43E1-8A47-340D8955C6DA}" srcOrd="0" destOrd="0" presId="urn:microsoft.com/office/officeart/2005/8/layout/equation2"/>
    <dgm:cxn modelId="{BFFA25F6-3E28-47D7-A8AD-A0DFBBE166ED}" type="presOf" srcId="{1C20BCD7-173A-43C6-B807-B41DD29215DB}" destId="{1459463E-CD0F-41EA-871C-83882753983F}" srcOrd="0" destOrd="0" presId="urn:microsoft.com/office/officeart/2005/8/layout/equation2"/>
    <dgm:cxn modelId="{4D482F45-4A34-4378-825C-303B8D5997F6}" type="presOf" srcId="{67EC7B32-D18E-46F2-8B29-69DE2F7226A1}" destId="{053B3388-1E8E-4A4D-B3E3-9386B8977485}" srcOrd="0" destOrd="0" presId="urn:microsoft.com/office/officeart/2005/8/layout/equation2"/>
    <dgm:cxn modelId="{9038CDD4-00AC-43F5-B723-AC92336C4F9F}" srcId="{EB9D7566-A571-4EA8-B242-0354CBB95869}" destId="{67EC7B32-D18E-46F2-8B29-69DE2F7226A1}" srcOrd="0" destOrd="0" parTransId="{65065B69-CCDA-45C8-84A4-49DB8F12D0EE}" sibTransId="{1C20BCD7-173A-43C6-B807-B41DD29215DB}"/>
    <dgm:cxn modelId="{3B616618-584E-4457-AB6E-D4683BE78E3E}" srcId="{EB9D7566-A571-4EA8-B242-0354CBB95869}" destId="{FE5C7A93-687C-4995-AC35-5387B3EC0347}" srcOrd="1" destOrd="0" parTransId="{B93EE24B-1AFE-4C3D-A1E4-FB79AFA78DB9}" sibTransId="{0F670BC8-5F9E-4EAD-B5C8-04A7FE76E30A}"/>
    <dgm:cxn modelId="{6CAAB6E8-AF5B-48FF-8ED9-EF835C093BE6}" type="presParOf" srcId="{E294E34D-8960-4508-A2CD-3E90D34A9765}" destId="{35E50729-FE91-4538-AA25-90FE137591D7}" srcOrd="0" destOrd="0" presId="urn:microsoft.com/office/officeart/2005/8/layout/equation2"/>
    <dgm:cxn modelId="{608C27CC-8C5B-4A5F-AB53-B3721D7B6E68}" type="presParOf" srcId="{35E50729-FE91-4538-AA25-90FE137591D7}" destId="{053B3388-1E8E-4A4D-B3E3-9386B8977485}" srcOrd="0" destOrd="0" presId="urn:microsoft.com/office/officeart/2005/8/layout/equation2"/>
    <dgm:cxn modelId="{E8852668-5C69-4BD9-AF37-266E0AFDD967}" type="presParOf" srcId="{35E50729-FE91-4538-AA25-90FE137591D7}" destId="{94E1DABF-512C-4137-A919-A12618DD65FE}" srcOrd="1" destOrd="0" presId="urn:microsoft.com/office/officeart/2005/8/layout/equation2"/>
    <dgm:cxn modelId="{06DDA109-C4BE-426E-BD7D-BAC62D009883}" type="presParOf" srcId="{35E50729-FE91-4538-AA25-90FE137591D7}" destId="{1459463E-CD0F-41EA-871C-83882753983F}" srcOrd="2" destOrd="0" presId="urn:microsoft.com/office/officeart/2005/8/layout/equation2"/>
    <dgm:cxn modelId="{DAD8ED8B-F9E5-4B00-82C7-BF6995093080}" type="presParOf" srcId="{35E50729-FE91-4538-AA25-90FE137591D7}" destId="{54D8E851-D802-4F44-8501-55EA4429524B}" srcOrd="3" destOrd="0" presId="urn:microsoft.com/office/officeart/2005/8/layout/equation2"/>
    <dgm:cxn modelId="{B17BDF0D-1357-4F24-A8C3-171293A1BEB7}" type="presParOf" srcId="{35E50729-FE91-4538-AA25-90FE137591D7}" destId="{2CCEC94D-F3A8-43E1-8A47-340D8955C6DA}" srcOrd="4" destOrd="0" presId="urn:microsoft.com/office/officeart/2005/8/layout/equation2"/>
    <dgm:cxn modelId="{222B8663-3A3E-42BD-B5C9-5B2FB1E8F6DC}" type="presParOf" srcId="{E294E34D-8960-4508-A2CD-3E90D34A9765}" destId="{D5904032-F5D6-4206-B2F5-8C597C325163}" srcOrd="1" destOrd="0" presId="urn:microsoft.com/office/officeart/2005/8/layout/equation2"/>
    <dgm:cxn modelId="{571F3B2C-EA64-4E1E-BEF4-21C98E5A4910}" type="presParOf" srcId="{D5904032-F5D6-4206-B2F5-8C597C325163}" destId="{A0122E90-5AB5-443A-993A-A859F04727BF}" srcOrd="0" destOrd="0" presId="urn:microsoft.com/office/officeart/2005/8/layout/equation2"/>
    <dgm:cxn modelId="{B40861CB-0DCF-4056-9467-14ACEDA164DA}" type="presParOf" srcId="{E294E34D-8960-4508-A2CD-3E90D34A9765}" destId="{C202CE4A-1950-476B-A71A-3ACD6DC8692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B3388-1E8E-4A4D-B3E3-9386B8977485}">
      <dsp:nvSpPr>
        <dsp:cNvPr id="0" name=""/>
        <dsp:cNvSpPr/>
      </dsp:nvSpPr>
      <dsp:spPr>
        <a:xfrm>
          <a:off x="661339" y="60781"/>
          <a:ext cx="1969077" cy="133816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FF00"/>
              </a:solidFill>
            </a:rPr>
            <a:t>Public input</a:t>
          </a:r>
          <a:endParaRPr lang="en-CA" sz="3200" kern="1200" dirty="0">
            <a:solidFill>
              <a:srgbClr val="FFFF00"/>
            </a:solidFill>
          </a:endParaRPr>
        </a:p>
      </dsp:txBody>
      <dsp:txXfrm>
        <a:off x="949704" y="256751"/>
        <a:ext cx="1392347" cy="946225"/>
      </dsp:txXfrm>
    </dsp:sp>
    <dsp:sp modelId="{1459463E-CD0F-41EA-871C-83882753983F}">
      <dsp:nvSpPr>
        <dsp:cNvPr id="0" name=""/>
        <dsp:cNvSpPr/>
      </dsp:nvSpPr>
      <dsp:spPr>
        <a:xfrm>
          <a:off x="1367854" y="1389355"/>
          <a:ext cx="648200" cy="648200"/>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CA" sz="1000" kern="1200"/>
        </a:p>
      </dsp:txBody>
      <dsp:txXfrm>
        <a:off x="1453773" y="1637227"/>
        <a:ext cx="476362" cy="152456"/>
      </dsp:txXfrm>
    </dsp:sp>
    <dsp:sp modelId="{2CCEC94D-F3A8-43E1-8A47-340D8955C6DA}">
      <dsp:nvSpPr>
        <dsp:cNvPr id="0" name=""/>
        <dsp:cNvSpPr/>
      </dsp:nvSpPr>
      <dsp:spPr>
        <a:xfrm>
          <a:off x="736932" y="2146459"/>
          <a:ext cx="1927816" cy="1679711"/>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00"/>
              </a:solidFill>
            </a:rPr>
            <a:t>Statistics and trends</a:t>
          </a:r>
          <a:endParaRPr lang="en-CA" sz="2800" kern="1200" dirty="0">
            <a:solidFill>
              <a:srgbClr val="FFFF00"/>
            </a:solidFill>
          </a:endParaRPr>
        </a:p>
      </dsp:txBody>
      <dsp:txXfrm>
        <a:off x="1019254" y="2392447"/>
        <a:ext cx="1363172" cy="1187735"/>
      </dsp:txXfrm>
    </dsp:sp>
    <dsp:sp modelId="{D5904032-F5D6-4206-B2F5-8C597C325163}">
      <dsp:nvSpPr>
        <dsp:cNvPr id="0" name=""/>
        <dsp:cNvSpPr/>
      </dsp:nvSpPr>
      <dsp:spPr>
        <a:xfrm rot="21570769">
          <a:off x="2518523" y="1606723"/>
          <a:ext cx="1537920" cy="928561"/>
        </a:xfrm>
        <a:prstGeom prst="rightArrow">
          <a:avLst>
            <a:gd name="adj1" fmla="val 60000"/>
            <a:gd name="adj2" fmla="val 50000"/>
          </a:avLst>
        </a:prstGeom>
        <a:solidFill>
          <a:srgbClr val="E3383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CA" sz="3900" kern="1200"/>
        </a:p>
      </dsp:txBody>
      <dsp:txXfrm>
        <a:off x="2518528" y="1793619"/>
        <a:ext cx="1259352" cy="557137"/>
      </dsp:txXfrm>
    </dsp:sp>
    <dsp:sp modelId="{C202CE4A-1950-476B-A71A-3ACD6DC8692D}">
      <dsp:nvSpPr>
        <dsp:cNvPr id="0" name=""/>
        <dsp:cNvSpPr/>
      </dsp:nvSpPr>
      <dsp:spPr>
        <a:xfrm>
          <a:off x="4267891" y="794236"/>
          <a:ext cx="2235175" cy="2235175"/>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t>3 big areas</a:t>
          </a:r>
          <a:endParaRPr lang="en-CA" sz="5100" kern="1200" dirty="0"/>
        </a:p>
      </dsp:txBody>
      <dsp:txXfrm>
        <a:off x="4595225" y="1121570"/>
        <a:ext cx="1580507" cy="158050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E80288E-C410-462C-A3EC-F33367FD780A}" type="datetimeFigureOut">
              <a:rPr lang="en-CA" smtClean="0"/>
              <a:t>30/05/2018</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16DA815-1BB1-4A70-AE6F-E85B24A9079D}" type="slidenum">
              <a:rPr lang="en-CA" smtClean="0"/>
              <a:t>‹#›</a:t>
            </a:fld>
            <a:endParaRPr lang="en-CA"/>
          </a:p>
        </p:txBody>
      </p:sp>
    </p:spTree>
    <p:extLst>
      <p:ext uri="{BB962C8B-B14F-4D97-AF65-F5344CB8AC3E}">
        <p14:creationId xmlns:p14="http://schemas.microsoft.com/office/powerpoint/2010/main" val="2688247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BEFD3A-B6E7-475A-A7E8-07D51FA70DEA}" type="datetimeFigureOut">
              <a:rPr lang="en-CA" smtClean="0"/>
              <a:t>30/05/2018</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0931F4-2A60-4B6B-92E1-A92FEE00B198}" type="slidenum">
              <a:rPr lang="en-CA" smtClean="0"/>
              <a:t>‹#›</a:t>
            </a:fld>
            <a:endParaRPr lang="en-CA"/>
          </a:p>
        </p:txBody>
      </p:sp>
    </p:spTree>
    <p:extLst>
      <p:ext uri="{BB962C8B-B14F-4D97-AF65-F5344CB8AC3E}">
        <p14:creationId xmlns:p14="http://schemas.microsoft.com/office/powerpoint/2010/main" val="24977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lfioze@regionofwaterloo.c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1</a:t>
            </a:fld>
            <a:endParaRPr lang="en-CA"/>
          </a:p>
        </p:txBody>
      </p:sp>
    </p:spTree>
    <p:extLst>
      <p:ext uri="{BB962C8B-B14F-4D97-AF65-F5344CB8AC3E}">
        <p14:creationId xmlns:p14="http://schemas.microsoft.com/office/powerpoint/2010/main" val="54530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u="sng" dirty="0"/>
              <a:t>The four big ideas are: </a:t>
            </a:r>
          </a:p>
          <a:p>
            <a:endParaRPr lang="en-CA" u="sng" dirty="0"/>
          </a:p>
          <a:p>
            <a:r>
              <a:rPr lang="en-CA" u="sng" dirty="0"/>
              <a:t>Affordable Housing</a:t>
            </a:r>
            <a:r>
              <a:rPr lang="en-CA" dirty="0"/>
              <a:t>: </a:t>
            </a:r>
          </a:p>
          <a:p>
            <a:r>
              <a:rPr lang="en-CA" dirty="0"/>
              <a:t>Everyone has a place to call home.</a:t>
            </a:r>
          </a:p>
          <a:p>
            <a:r>
              <a:rPr lang="en-CA" u="sng" dirty="0"/>
              <a:t>Healthy Children and Youth</a:t>
            </a:r>
            <a:r>
              <a:rPr lang="en-CA" dirty="0"/>
              <a:t>: </a:t>
            </a:r>
          </a:p>
          <a:p>
            <a:r>
              <a:rPr lang="en-CA" dirty="0"/>
              <a:t>All children and youth have the foundation they need to thrive and reach their potential.</a:t>
            </a:r>
          </a:p>
          <a:p>
            <a:r>
              <a:rPr lang="en-CA" u="sng" dirty="0"/>
              <a:t>Social Inclusion</a:t>
            </a:r>
            <a:r>
              <a:rPr lang="en-CA" dirty="0"/>
              <a:t>: Welcoming communities embrace diversity, reduce social isolation, enhance relationships and enable everyone to belong. </a:t>
            </a:r>
          </a:p>
          <a:p>
            <a:endParaRPr lang="en-US" dirty="0"/>
          </a:p>
          <a:p>
            <a:r>
              <a:rPr lang="en-US" u="sng" dirty="0"/>
              <a:t>Connected community:</a:t>
            </a:r>
          </a:p>
          <a:p>
            <a:r>
              <a:rPr lang="en-US" dirty="0"/>
              <a:t>And circling around these three big ideas is our connected community. </a:t>
            </a:r>
          </a:p>
          <a:p>
            <a:endParaRPr lang="en-CA" dirty="0"/>
          </a:p>
        </p:txBody>
      </p:sp>
      <p:sp>
        <p:nvSpPr>
          <p:cNvPr id="4" name="Slide Number Placeholder 3"/>
          <p:cNvSpPr>
            <a:spLocks noGrp="1"/>
          </p:cNvSpPr>
          <p:nvPr>
            <p:ph type="sldNum" sz="quarter" idx="10"/>
          </p:nvPr>
        </p:nvSpPr>
        <p:spPr/>
        <p:txBody>
          <a:bodyPr/>
          <a:lstStyle/>
          <a:p>
            <a:fld id="{20825E76-3155-4E89-9EA5-9A5D299BB9CE}"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68037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12</a:t>
            </a:fld>
            <a:endParaRPr lang="en-CA"/>
          </a:p>
        </p:txBody>
      </p:sp>
    </p:spTree>
    <p:extLst>
      <p:ext uri="{BB962C8B-B14F-4D97-AF65-F5344CB8AC3E}">
        <p14:creationId xmlns:p14="http://schemas.microsoft.com/office/powerpoint/2010/main" val="317924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13</a:t>
            </a:fld>
            <a:endParaRPr lang="en-CA"/>
          </a:p>
        </p:txBody>
      </p:sp>
    </p:spTree>
    <p:extLst>
      <p:ext uri="{BB962C8B-B14F-4D97-AF65-F5344CB8AC3E}">
        <p14:creationId xmlns:p14="http://schemas.microsoft.com/office/powerpoint/2010/main" val="4159307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14</a:t>
            </a:fld>
            <a:endParaRPr lang="en-CA"/>
          </a:p>
        </p:txBody>
      </p:sp>
    </p:spTree>
    <p:extLst>
      <p:ext uri="{BB962C8B-B14F-4D97-AF65-F5344CB8AC3E}">
        <p14:creationId xmlns:p14="http://schemas.microsoft.com/office/powerpoint/2010/main" val="650130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15</a:t>
            </a:fld>
            <a:endParaRPr lang="en-CA"/>
          </a:p>
        </p:txBody>
      </p:sp>
    </p:spTree>
    <p:extLst>
      <p:ext uri="{BB962C8B-B14F-4D97-AF65-F5344CB8AC3E}">
        <p14:creationId xmlns:p14="http://schemas.microsoft.com/office/powerpoint/2010/main" val="224540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57066" indent="-291179">
              <a:defRPr sz="1200">
                <a:solidFill>
                  <a:schemeClr val="tx1"/>
                </a:solidFill>
                <a:latin typeface="Arial" charset="0"/>
              </a:defRPr>
            </a:lvl2pPr>
            <a:lvl3pPr marL="1164717" indent="-232943">
              <a:defRPr sz="1200">
                <a:solidFill>
                  <a:schemeClr val="tx1"/>
                </a:solidFill>
                <a:latin typeface="Arial" charset="0"/>
              </a:defRPr>
            </a:lvl3pPr>
            <a:lvl4pPr marL="1630604" indent="-232943">
              <a:defRPr sz="1200">
                <a:solidFill>
                  <a:schemeClr val="tx1"/>
                </a:solidFill>
                <a:latin typeface="Arial" charset="0"/>
              </a:defRPr>
            </a:lvl4pPr>
            <a:lvl5pPr marL="2096491" indent="-232943">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fld id="{71AAA8CC-E26A-4F24-A8FC-BEDBD0519AA6}" type="slidenum">
              <a:rPr lang="en-US" altLang="en-US">
                <a:solidFill>
                  <a:prstClr val="black"/>
                </a:solidFill>
              </a:rPr>
              <a:pPr/>
              <a:t>16</a:t>
            </a:fld>
            <a:endParaRPr lang="en-US" altLang="en-US">
              <a:solidFill>
                <a:prstClr val="black"/>
              </a:solidFill>
            </a:endParaRPr>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25</a:t>
            </a:fld>
            <a:endParaRPr lang="en-CA"/>
          </a:p>
        </p:txBody>
      </p:sp>
    </p:spTree>
    <p:extLst>
      <p:ext uri="{BB962C8B-B14F-4D97-AF65-F5344CB8AC3E}">
        <p14:creationId xmlns:p14="http://schemas.microsoft.com/office/powerpoint/2010/main" val="40474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26</a:t>
            </a:fld>
            <a:endParaRPr lang="en-CA"/>
          </a:p>
        </p:txBody>
      </p:sp>
    </p:spTree>
    <p:extLst>
      <p:ext uri="{BB962C8B-B14F-4D97-AF65-F5344CB8AC3E}">
        <p14:creationId xmlns:p14="http://schemas.microsoft.com/office/powerpoint/2010/main" val="356962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27</a:t>
            </a:fld>
            <a:endParaRPr lang="en-CA"/>
          </a:p>
        </p:txBody>
      </p:sp>
    </p:spTree>
    <p:extLst>
      <p:ext uri="{BB962C8B-B14F-4D97-AF65-F5344CB8AC3E}">
        <p14:creationId xmlns:p14="http://schemas.microsoft.com/office/powerpoint/2010/main" val="561063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28</a:t>
            </a:fld>
            <a:endParaRPr lang="en-CA"/>
          </a:p>
        </p:txBody>
      </p:sp>
    </p:spTree>
    <p:extLst>
      <p:ext uri="{BB962C8B-B14F-4D97-AF65-F5344CB8AC3E}">
        <p14:creationId xmlns:p14="http://schemas.microsoft.com/office/powerpoint/2010/main" val="249634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2</a:t>
            </a:fld>
            <a:endParaRPr lang="en-CA"/>
          </a:p>
        </p:txBody>
      </p:sp>
    </p:spTree>
    <p:extLst>
      <p:ext uri="{BB962C8B-B14F-4D97-AF65-F5344CB8AC3E}">
        <p14:creationId xmlns:p14="http://schemas.microsoft.com/office/powerpoint/2010/main" val="3776030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solidFill>
                  <a:prstClr val="black"/>
                </a:solidFill>
              </a:rPr>
              <a:pPr/>
              <a:t>29</a:t>
            </a:fld>
            <a:endParaRPr lang="en-CA">
              <a:solidFill>
                <a:prstClr val="black"/>
              </a:solidFill>
            </a:endParaRPr>
          </a:p>
        </p:txBody>
      </p:sp>
    </p:spTree>
    <p:extLst>
      <p:ext uri="{BB962C8B-B14F-4D97-AF65-F5344CB8AC3E}">
        <p14:creationId xmlns:p14="http://schemas.microsoft.com/office/powerpoint/2010/main" val="4055734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AF189AD-A077-48E6-AAE2-919137A36267}" type="slidenum">
              <a:rPr lang="en-CA" smtClean="0">
                <a:solidFill>
                  <a:prstClr val="black"/>
                </a:solidFill>
              </a:rPr>
              <a:pPr/>
              <a:t>30</a:t>
            </a:fld>
            <a:endParaRPr lang="en-CA">
              <a:solidFill>
                <a:prstClr val="black"/>
              </a:solidFill>
            </a:endParaRPr>
          </a:p>
        </p:txBody>
      </p:sp>
    </p:spTree>
    <p:extLst>
      <p:ext uri="{BB962C8B-B14F-4D97-AF65-F5344CB8AC3E}">
        <p14:creationId xmlns:p14="http://schemas.microsoft.com/office/powerpoint/2010/main" val="122503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23">
              <a:defRPr/>
            </a:pPr>
            <a:r>
              <a:rPr lang="en-CA" dirty="0"/>
              <a:t>We have tested the survey and found it takes about 30 minutes to complete. You can exit the survey at any time before completing it, and then go back later to finish it. The survey will return you to the point in the survey where you left so you do not have to go through it all again. </a:t>
            </a:r>
          </a:p>
          <a:p>
            <a:pPr defTabSz="931723">
              <a:defRPr/>
            </a:pPr>
            <a:endParaRPr lang="en-US" dirty="0"/>
          </a:p>
          <a:p>
            <a:pPr defTabSz="931723">
              <a:defRPr/>
            </a:pPr>
            <a:endParaRPr lang="en-CA" dirty="0"/>
          </a:p>
          <a:p>
            <a:endParaRPr lang="en-CA" dirty="0"/>
          </a:p>
        </p:txBody>
      </p:sp>
      <p:sp>
        <p:nvSpPr>
          <p:cNvPr id="4" name="Slide Number Placeholder 3"/>
          <p:cNvSpPr>
            <a:spLocks noGrp="1"/>
          </p:cNvSpPr>
          <p:nvPr>
            <p:ph type="sldNum" sz="quarter" idx="10"/>
          </p:nvPr>
        </p:nvSpPr>
        <p:spPr/>
        <p:txBody>
          <a:bodyPr/>
          <a:lstStyle/>
          <a:p>
            <a:fld id="{BAF189AD-A077-48E6-AAE2-919137A36267}"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val="1225037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23">
              <a:defRPr/>
            </a:pPr>
            <a:r>
              <a:rPr lang="en-CA" dirty="0"/>
              <a:t>We need your help to promote the survey to ensure we hear from a diverse range of people. The more people that complete the survey the more we can understand about wellbeing in our community. </a:t>
            </a:r>
          </a:p>
          <a:p>
            <a:pPr defTabSz="931723">
              <a:defRPr/>
            </a:pPr>
            <a:endParaRPr lang="en-CA" dirty="0"/>
          </a:p>
          <a:p>
            <a:pPr defTabSz="931723">
              <a:defRPr/>
            </a:pPr>
            <a:r>
              <a:rPr lang="en-CA" dirty="0"/>
              <a:t>You can help us by sharing the postcards and encouraging your co-workers, clients you work with neighbours, friends and family to complete the survey.  </a:t>
            </a:r>
          </a:p>
          <a:p>
            <a:pPr defTabSz="931723">
              <a:defRPr/>
            </a:pPr>
            <a:endParaRPr lang="en-US" dirty="0"/>
          </a:p>
          <a:p>
            <a:pPr defTabSz="931723">
              <a:defRPr/>
            </a:pPr>
            <a:r>
              <a:rPr lang="en-US" dirty="0"/>
              <a:t>Some examples of opportunities to promote the survey and encourage people to complete the survey: </a:t>
            </a:r>
          </a:p>
          <a:p>
            <a:pPr marL="174698" indent="-174698" defTabSz="931723">
              <a:buFont typeface="Arial" panose="020B0604020202020204" pitchFamily="34" charset="0"/>
              <a:buChar char="•"/>
              <a:defRPr/>
            </a:pPr>
            <a:r>
              <a:rPr lang="en-US" dirty="0"/>
              <a:t>If you are a manger, set aside time for your employees to complete the survey</a:t>
            </a:r>
          </a:p>
          <a:p>
            <a:pPr marL="174698" indent="-174698" defTabSz="931723">
              <a:buFont typeface="Arial" panose="020B0604020202020204" pitchFamily="34" charset="0"/>
              <a:buChar char="•"/>
              <a:defRPr/>
            </a:pPr>
            <a:r>
              <a:rPr lang="en-US" dirty="0"/>
              <a:t>If you live in an apartment building, put up posters or share the postcards with others and encourage people to complete the survey </a:t>
            </a:r>
          </a:p>
          <a:p>
            <a:pPr marL="174698" indent="-174698" defTabSz="931723">
              <a:buFont typeface="Arial" panose="020B0604020202020204" pitchFamily="34" charset="0"/>
              <a:buChar char="•"/>
              <a:defRPr/>
            </a:pPr>
            <a:r>
              <a:rPr lang="en-US" dirty="0"/>
              <a:t>If you are part of a team, or a group, encourage everyone in the group to take the survey </a:t>
            </a:r>
          </a:p>
          <a:p>
            <a:pPr marL="174698" indent="-174698" defTabSz="931723">
              <a:buFont typeface="Arial" panose="020B0604020202020204" pitchFamily="34" charset="0"/>
              <a:buChar char="•"/>
              <a:defRPr/>
            </a:pPr>
            <a:r>
              <a:rPr lang="en-US" dirty="0"/>
              <a:t>If you are attending an event bring postcards to share at the event. </a:t>
            </a:r>
          </a:p>
          <a:p>
            <a:pPr defTabSz="931723">
              <a:defRPr/>
            </a:pPr>
            <a:endParaRPr lang="en-CA" b="1" dirty="0"/>
          </a:p>
          <a:p>
            <a:pPr defTabSz="931723">
              <a:defRPr/>
            </a:pPr>
            <a:r>
              <a:rPr lang="en-US" b="1" dirty="0"/>
              <a:t>For ideas about how to promote the survey and for sample communications (e.g. emails, tweets, etc.) that you can use to promote the survey please see the website at XXXXXX </a:t>
            </a:r>
          </a:p>
          <a:p>
            <a:pPr defTabSz="931723">
              <a:defRPr/>
            </a:pPr>
            <a:endParaRPr lang="en-US" b="1" dirty="0"/>
          </a:p>
          <a:p>
            <a:pPr defTabSz="931723">
              <a:defRPr/>
            </a:pPr>
            <a:r>
              <a:rPr lang="en-US" b="1" dirty="0"/>
              <a:t>If you need posters or postcards, </a:t>
            </a:r>
            <a:r>
              <a:rPr lang="en-CA" dirty="0">
                <a:solidFill>
                  <a:schemeClr val="bg1"/>
                </a:solidFill>
              </a:rPr>
              <a:t>Lorie Fioze, Manager of Strategic Planning and Strategic Initiatives, Region of Waterloo at 519-575-4758 or </a:t>
            </a:r>
            <a:r>
              <a:rPr lang="en-CA" u="sng" dirty="0">
                <a:solidFill>
                  <a:schemeClr val="bg1"/>
                </a:solidFill>
                <a:hlinkClick r:id="rId3"/>
              </a:rPr>
              <a:t>lfioze@regionofwaterloo.ca</a:t>
            </a:r>
            <a:endParaRPr lang="en-CA" u="sng" dirty="0">
              <a:solidFill>
                <a:schemeClr val="bg1"/>
              </a:solidFill>
            </a:endParaRPr>
          </a:p>
          <a:p>
            <a:pPr defTabSz="931723">
              <a:defRPr/>
            </a:pPr>
            <a:endParaRPr lang="en-CA" b="1" dirty="0"/>
          </a:p>
          <a:p>
            <a:endParaRPr lang="en-CA" dirty="0"/>
          </a:p>
          <a:p>
            <a:endParaRPr lang="en-CA" dirty="0"/>
          </a:p>
          <a:p>
            <a:endParaRPr lang="en-CA" dirty="0"/>
          </a:p>
          <a:p>
            <a:endParaRPr lang="en-CA" dirty="0"/>
          </a:p>
          <a:p>
            <a:r>
              <a:rPr lang="en-CA" dirty="0"/>
              <a:t>The Community Wide Survey will be launched late April with the first promotion coming out in Region news on April 16</a:t>
            </a:r>
            <a:r>
              <a:rPr lang="en-CA" baseline="30000" dirty="0"/>
              <a:t>th</a:t>
            </a:r>
            <a:r>
              <a:rPr lang="en-CA" dirty="0"/>
              <a:t>. There will be other ways we will be promoting the survey and they include:  </a:t>
            </a:r>
            <a:endParaRPr lang="en-CA" sz="1100" dirty="0"/>
          </a:p>
          <a:p>
            <a:pPr lvl="0"/>
            <a:r>
              <a:rPr lang="en-US" dirty="0"/>
              <a:t>Social media </a:t>
            </a:r>
            <a:endParaRPr lang="en-CA" sz="1100" dirty="0"/>
          </a:p>
          <a:p>
            <a:pPr lvl="1"/>
            <a:r>
              <a:rPr lang="en-US" dirty="0"/>
              <a:t>Twitter</a:t>
            </a:r>
            <a:endParaRPr lang="en-CA" sz="1100" dirty="0"/>
          </a:p>
          <a:p>
            <a:pPr lvl="1"/>
            <a:r>
              <a:rPr lang="en-US" dirty="0"/>
              <a:t>Facebook</a:t>
            </a:r>
            <a:endParaRPr lang="en-CA" sz="1100" dirty="0"/>
          </a:p>
          <a:p>
            <a:pPr lvl="0"/>
            <a:r>
              <a:rPr lang="en-US" dirty="0"/>
              <a:t>Website banners and content</a:t>
            </a:r>
            <a:endParaRPr lang="en-CA" sz="1100" dirty="0"/>
          </a:p>
          <a:p>
            <a:pPr lvl="0"/>
            <a:r>
              <a:rPr lang="en-US" dirty="0"/>
              <a:t>Promotional paper post cards and posters </a:t>
            </a:r>
            <a:endParaRPr lang="en-CA" sz="1100" dirty="0"/>
          </a:p>
          <a:p>
            <a:pPr lvl="0"/>
            <a:r>
              <a:rPr lang="en-US" dirty="0"/>
              <a:t>Emails and newsletter articles to networks</a:t>
            </a:r>
            <a:endParaRPr lang="en-CA" sz="1100" dirty="0"/>
          </a:p>
          <a:p>
            <a:pPr lvl="0"/>
            <a:r>
              <a:rPr lang="en-US" dirty="0"/>
              <a:t>Digital signs </a:t>
            </a:r>
            <a:endParaRPr lang="en-CA" sz="1100" dirty="0"/>
          </a:p>
          <a:p>
            <a:r>
              <a:rPr lang="en-CA" dirty="0"/>
              <a:t> </a:t>
            </a:r>
          </a:p>
          <a:p>
            <a:r>
              <a:rPr lang="en-US" dirty="0"/>
              <a:t>In order to reach as many people as possible, we need your help to promote the survey! We have crated a website with ways that you can help promote the survey. Please help to encourage your friends, neighbors, colleagues, people you work with, etc. to take this survey. </a:t>
            </a:r>
            <a:endParaRPr lang="en-CA" dirty="0"/>
          </a:p>
          <a:p>
            <a:endParaRPr lang="en-CA" dirty="0"/>
          </a:p>
          <a:p>
            <a:r>
              <a:rPr lang="en-CA" dirty="0"/>
              <a:t>Also if you have any events that we can advertise or promote the survey at please let Lorie Fioze know. </a:t>
            </a:r>
            <a:endParaRPr lang="en-CA" sz="1100" dirty="0"/>
          </a:p>
          <a:p>
            <a:endParaRPr lang="en-CA" dirty="0"/>
          </a:p>
        </p:txBody>
      </p:sp>
      <p:sp>
        <p:nvSpPr>
          <p:cNvPr id="4" name="Slide Number Placeholder 3"/>
          <p:cNvSpPr>
            <a:spLocks noGrp="1"/>
          </p:cNvSpPr>
          <p:nvPr>
            <p:ph type="sldNum" sz="quarter" idx="10"/>
          </p:nvPr>
        </p:nvSpPr>
        <p:spPr/>
        <p:txBody>
          <a:bodyPr/>
          <a:lstStyle/>
          <a:p>
            <a:fld id="{BAF189AD-A077-48E6-AAE2-919137A36267}" type="slidenum">
              <a:rPr lang="en-CA" smtClean="0">
                <a:solidFill>
                  <a:prstClr val="black"/>
                </a:solidFill>
              </a:rPr>
              <a:pPr/>
              <a:t>32</a:t>
            </a:fld>
            <a:endParaRPr lang="en-CA">
              <a:solidFill>
                <a:prstClr val="black"/>
              </a:solidFill>
            </a:endParaRPr>
          </a:p>
        </p:txBody>
      </p:sp>
    </p:spTree>
    <p:extLst>
      <p:ext uri="{BB962C8B-B14F-4D97-AF65-F5344CB8AC3E}">
        <p14:creationId xmlns:p14="http://schemas.microsoft.com/office/powerpoint/2010/main" val="1137544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3922389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0737A88-C38C-4146-B8FC-2B1526A8469F}"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766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1" dirty="0"/>
              <a:t>(Why do we take the time to do a land acknowledgement?)</a:t>
            </a:r>
            <a:endParaRPr lang="en-CA" dirty="0"/>
          </a:p>
          <a:p>
            <a:r>
              <a:rPr lang="en-CA" b="1" dirty="0"/>
              <a:t>To recognize the land is an expression of gratitude for the earth and all life within it, and it is also a way of honouring the Indigenous people who have been living on and caring for this land for thousands of years---the land on which our successes have been built.  A land acknowledgement is a longstanding protocol among Indigenous peoples and today we offer it as an act towards reconciliation. </a:t>
            </a:r>
            <a:endParaRPr lang="en-CA" dirty="0"/>
          </a:p>
          <a:p>
            <a:endParaRPr lang="en-CA" dirty="0"/>
          </a:p>
        </p:txBody>
      </p:sp>
      <p:sp>
        <p:nvSpPr>
          <p:cNvPr id="4" name="Slide Number Placeholder 3"/>
          <p:cNvSpPr>
            <a:spLocks noGrp="1"/>
          </p:cNvSpPr>
          <p:nvPr>
            <p:ph type="sldNum" sz="quarter" idx="10"/>
          </p:nvPr>
        </p:nvSpPr>
        <p:spPr/>
        <p:txBody>
          <a:bodyPr/>
          <a:lstStyle/>
          <a:p>
            <a:fld id="{260931F4-2A60-4B6B-92E1-A92FEE00B198}" type="slidenum">
              <a:rPr lang="en-CA" smtClean="0"/>
              <a:t>3</a:t>
            </a:fld>
            <a:endParaRPr lang="en-CA"/>
          </a:p>
        </p:txBody>
      </p:sp>
    </p:spTree>
    <p:extLst>
      <p:ext uri="{BB962C8B-B14F-4D97-AF65-F5344CB8AC3E}">
        <p14:creationId xmlns:p14="http://schemas.microsoft.com/office/powerpoint/2010/main" val="340369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400" b="1" dirty="0">
                <a:latin typeface="Arial" panose="020B0604020202020204" pitchFamily="34" charset="0"/>
                <a:cs typeface="Arial" panose="020B0604020202020204" pitchFamily="34" charset="0"/>
              </a:rPr>
              <a:t>So, we are grateful and honoured to have the opportunity to give the land acknowledgement to open this workshop today as we take the first few steps in our own process to create a movement that acknowledges bias, seeks equity, prevents isolation and strengthens belonging for everyone.  </a:t>
            </a:r>
          </a:p>
          <a:p>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This land acknowledgement is a way of honouring the Indigenous people who have been living on and caring for this land for thousands of years---the land on which our successes have been built.   Today we offer it as an act towards reconciliation. </a:t>
            </a:r>
          </a:p>
          <a:p>
            <a:endParaRPr lang="en-US" sz="1400" b="1" dirty="0">
              <a:latin typeface="Arial" panose="020B0604020202020204" pitchFamily="34" charset="0"/>
              <a:cs typeface="Arial" panose="020B0604020202020204" pitchFamily="34" charset="0"/>
            </a:endParaRPr>
          </a:p>
          <a:p>
            <a:pPr defTabSz="931774">
              <a:defRPr/>
            </a:pPr>
            <a:r>
              <a:rPr lang="en-CA" sz="1400" b="1" dirty="0">
                <a:latin typeface="Arial" panose="020B0604020202020204" pitchFamily="34" charset="0"/>
                <a:cs typeface="Arial" panose="020B0604020202020204" pitchFamily="34" charset="0"/>
              </a:rPr>
              <a:t>In that spirit we invite you to join us by standing or you can stay seated and joining us in this land acknowledgement as an act toward reconciliation ….</a:t>
            </a:r>
          </a:p>
          <a:p>
            <a:endParaRPr lang="en-CA" dirty="0"/>
          </a:p>
          <a:p>
            <a:endParaRPr lang="en-CA" dirty="0"/>
          </a:p>
        </p:txBody>
      </p:sp>
      <p:sp>
        <p:nvSpPr>
          <p:cNvPr id="4" name="Slide Number Placeholder 3"/>
          <p:cNvSpPr>
            <a:spLocks noGrp="1"/>
          </p:cNvSpPr>
          <p:nvPr>
            <p:ph type="sldNum" sz="quarter" idx="10"/>
          </p:nvPr>
        </p:nvSpPr>
        <p:spPr/>
        <p:txBody>
          <a:bodyPr/>
          <a:lstStyle/>
          <a:p>
            <a:fld id="{260931F4-2A60-4B6B-92E1-A92FEE00B198}" type="slidenum">
              <a:rPr lang="en-CA" smtClean="0"/>
              <a:t>4</a:t>
            </a:fld>
            <a:endParaRPr lang="en-CA"/>
          </a:p>
        </p:txBody>
      </p:sp>
    </p:spTree>
    <p:extLst>
      <p:ext uri="{BB962C8B-B14F-4D97-AF65-F5344CB8AC3E}">
        <p14:creationId xmlns:p14="http://schemas.microsoft.com/office/powerpoint/2010/main" val="11808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5</a:t>
            </a:fld>
            <a:endParaRPr lang="en-CA"/>
          </a:p>
        </p:txBody>
      </p:sp>
    </p:spTree>
    <p:extLst>
      <p:ext uri="{BB962C8B-B14F-4D97-AF65-F5344CB8AC3E}">
        <p14:creationId xmlns:p14="http://schemas.microsoft.com/office/powerpoint/2010/main" val="209763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6</a:t>
            </a:fld>
            <a:endParaRPr lang="en-CA"/>
          </a:p>
        </p:txBody>
      </p:sp>
    </p:spTree>
    <p:extLst>
      <p:ext uri="{BB962C8B-B14F-4D97-AF65-F5344CB8AC3E}">
        <p14:creationId xmlns:p14="http://schemas.microsoft.com/office/powerpoint/2010/main" val="234055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0825E76-3155-4E89-9EA5-9A5D299BB9CE}"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64114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60931F4-2A60-4B6B-92E1-A92FEE00B198}" type="slidenum">
              <a:rPr lang="en-CA" smtClean="0"/>
              <a:t>8</a:t>
            </a:fld>
            <a:endParaRPr lang="en-CA"/>
          </a:p>
        </p:txBody>
      </p:sp>
    </p:spTree>
    <p:extLst>
      <p:ext uri="{BB962C8B-B14F-4D97-AF65-F5344CB8AC3E}">
        <p14:creationId xmlns:p14="http://schemas.microsoft.com/office/powerpoint/2010/main" val="204635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we collectively</a:t>
            </a:r>
            <a:r>
              <a:rPr lang="en-US" baseline="0" dirty="0" smtClean="0"/>
              <a:t> made sense of the data both public input and the statistics and trends and there were many priorities identified.</a:t>
            </a:r>
          </a:p>
          <a:p>
            <a:pPr marL="171450" indent="-171450">
              <a:buFont typeface="Arial" panose="020B0604020202020204" pitchFamily="34" charset="0"/>
              <a:buChar char="•"/>
            </a:pPr>
            <a:r>
              <a:rPr lang="en-US" baseline="0" dirty="0" smtClean="0"/>
              <a:t>Basically everything is a priority to someone.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a:t>
            </a:r>
            <a:r>
              <a:rPr lang="en-US" baseline="0" dirty="0" smtClean="0"/>
              <a:t> developed criteria and applied</a:t>
            </a:r>
            <a:r>
              <a:rPr lang="en-US" dirty="0" smtClean="0"/>
              <a:t> this criteria</a:t>
            </a:r>
            <a:r>
              <a:rPr lang="en-US" baseline="0" dirty="0" smtClean="0"/>
              <a:t> to identify four big ideas to place initial focus 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lvl="0"/>
            <a:r>
              <a:rPr lang="en-CA" b="1" dirty="0" smtClean="0"/>
              <a:t>Some examples of criteria were</a:t>
            </a:r>
          </a:p>
          <a:p>
            <a:pPr lvl="0"/>
            <a:endParaRPr lang="en-CA" b="1" dirty="0" smtClean="0"/>
          </a:p>
          <a:p>
            <a:pPr lvl="0"/>
            <a:r>
              <a:rPr lang="en-CA" b="1" dirty="0" smtClean="0"/>
              <a:t>Evidence based</a:t>
            </a:r>
            <a:r>
              <a:rPr lang="en-CA" dirty="0" smtClean="0"/>
              <a:t> and is supported by data and community input.</a:t>
            </a:r>
          </a:p>
          <a:p>
            <a:r>
              <a:rPr lang="en-CA" dirty="0" smtClean="0"/>
              <a:t>Greatest potential for</a:t>
            </a:r>
            <a:r>
              <a:rPr lang="en-CA" b="1" dirty="0" smtClean="0"/>
              <a:t> meaningful change.</a:t>
            </a:r>
            <a:endParaRPr lang="en-CA" dirty="0" smtClean="0"/>
          </a:p>
          <a:p>
            <a:pPr lvl="0"/>
            <a:r>
              <a:rPr lang="en-CA" dirty="0" smtClean="0"/>
              <a:t>Will have </a:t>
            </a:r>
            <a:r>
              <a:rPr lang="en-CA" b="1" dirty="0" smtClean="0"/>
              <a:t>multiple impacts</a:t>
            </a:r>
            <a:r>
              <a:rPr lang="en-CA" dirty="0" smtClean="0"/>
              <a:t> on many aspects of wellbeing.  </a:t>
            </a:r>
          </a:p>
          <a:p>
            <a:pPr lvl="0"/>
            <a:r>
              <a:rPr lang="en-CA" dirty="0" smtClean="0"/>
              <a:t>Is </a:t>
            </a:r>
            <a:r>
              <a:rPr lang="en-CA" b="1" dirty="0" smtClean="0"/>
              <a:t>measureable and </a:t>
            </a:r>
            <a:r>
              <a:rPr lang="en-CA" dirty="0" smtClean="0"/>
              <a:t>we will know if we are making a difference. </a:t>
            </a:r>
          </a:p>
          <a:p>
            <a:pPr lvl="0"/>
            <a:r>
              <a:rPr lang="en-CA" b="1" dirty="0" smtClean="0"/>
              <a:t>Everyone can play a role in creating actions.</a:t>
            </a:r>
          </a:p>
          <a:p>
            <a:pPr lvl="0"/>
            <a:r>
              <a:rPr lang="en-CA" b="1" dirty="0" smtClean="0"/>
              <a:t>Is a rallying call that inspires the community to make change.</a:t>
            </a:r>
          </a:p>
          <a:p>
            <a:pPr marL="171450" indent="-171450">
              <a:buFont typeface="Arial" panose="020B0604020202020204" pitchFamily="34" charset="0"/>
              <a:buChar char="•"/>
            </a:pP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20825E76-3155-4E89-9EA5-9A5D299BB9CE}"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2936925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5943" y="133352"/>
            <a:ext cx="1588069" cy="1227699"/>
          </a:xfrm>
          <a:prstGeom prst="rect">
            <a:avLst/>
          </a:prstGeom>
        </p:spPr>
      </p:pic>
    </p:spTree>
    <p:extLst>
      <p:ext uri="{BB962C8B-B14F-4D97-AF65-F5344CB8AC3E}">
        <p14:creationId xmlns:p14="http://schemas.microsoft.com/office/powerpoint/2010/main" val="41255521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277C804-2654-4877-B703-232ACA69CB32}" type="datetimeFigureOut">
              <a:rPr lang="en-CA" smtClean="0"/>
              <a:t>30/05/2018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25528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277C804-2654-4877-B703-232ACA69CB32}" type="datetimeFigureOut">
              <a:rPr lang="en-CA" smtClean="0"/>
              <a:t>30/05/2018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221878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70"/>
            <a:ext cx="9144000" cy="514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9" name="Freeform 5"/>
          <p:cNvSpPr>
            <a:spLocks/>
          </p:cNvSpPr>
          <p:nvPr/>
        </p:nvSpPr>
        <p:spPr bwMode="auto">
          <a:xfrm>
            <a:off x="1123421" y="2"/>
            <a:ext cx="8020603" cy="5150644"/>
          </a:xfrm>
          <a:custGeom>
            <a:avLst/>
            <a:gdLst/>
            <a:ahLst/>
            <a:cxnLst>
              <a:cxn ang="0">
                <a:pos x="2212" y="0"/>
              </a:cxn>
              <a:cxn ang="0">
                <a:pos x="766" y="0"/>
              </a:cxn>
              <a:cxn ang="0">
                <a:pos x="799" y="26"/>
              </a:cxn>
              <a:cxn ang="0">
                <a:pos x="693" y="1118"/>
              </a:cxn>
              <a:cxn ang="0">
                <a:pos x="0" y="1658"/>
              </a:cxn>
              <a:cxn ang="0">
                <a:pos x="2213" y="1660"/>
              </a:cxn>
              <a:cxn ang="0">
                <a:pos x="2212" y="0"/>
              </a:cxn>
            </a:cxnLst>
            <a:rect l="0" t="0" r="r" b="b"/>
            <a:pathLst>
              <a:path w="2213" h="1660">
                <a:moveTo>
                  <a:pt x="2212" y="0"/>
                </a:moveTo>
                <a:cubicBezTo>
                  <a:pt x="766" y="0"/>
                  <a:pt x="766" y="0"/>
                  <a:pt x="766" y="0"/>
                </a:cubicBezTo>
                <a:cubicBezTo>
                  <a:pt x="776" y="7"/>
                  <a:pt x="790" y="18"/>
                  <a:pt x="799" y="26"/>
                </a:cubicBezTo>
                <a:cubicBezTo>
                  <a:pt x="1031" y="217"/>
                  <a:pt x="995" y="711"/>
                  <a:pt x="693" y="1118"/>
                </a:cubicBezTo>
                <a:cubicBezTo>
                  <a:pt x="495" y="1385"/>
                  <a:pt x="238" y="1601"/>
                  <a:pt x="0" y="1658"/>
                </a:cubicBezTo>
                <a:cubicBezTo>
                  <a:pt x="2213" y="1660"/>
                  <a:pt x="2213" y="1660"/>
                  <a:pt x="2213" y="1660"/>
                </a:cubicBezTo>
                <a:lnTo>
                  <a:pt x="2212" y="0"/>
                </a:lnTo>
                <a:close/>
              </a:path>
            </a:pathLst>
          </a:custGeom>
          <a:gradFill rotWithShape="1">
            <a:gsLst>
              <a:gs pos="0">
                <a:schemeClr val="accent5"/>
              </a:gs>
              <a:gs pos="100000">
                <a:schemeClr val="accent6"/>
              </a:gs>
            </a:gsLst>
            <a:lin ang="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1028" name="Freeform 4"/>
          <p:cNvSpPr>
            <a:spLocks/>
          </p:cNvSpPr>
          <p:nvPr/>
        </p:nvSpPr>
        <p:spPr bwMode="auto">
          <a:xfrm>
            <a:off x="3978" y="74"/>
            <a:ext cx="1934530" cy="1348658"/>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5"/>
              </a:gs>
              <a:gs pos="100000">
                <a:schemeClr val="accent6"/>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1034" name="Freeform 10"/>
          <p:cNvSpPr>
            <a:spLocks/>
          </p:cNvSpPr>
          <p:nvPr userDrawn="1"/>
        </p:nvSpPr>
        <p:spPr bwMode="auto">
          <a:xfrm>
            <a:off x="4004" y="71"/>
            <a:ext cx="2082073" cy="2430555"/>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2"/>
              </a:gs>
              <a:gs pos="100000">
                <a:schemeClr val="accent1"/>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1035" name="Freeform 11"/>
          <p:cNvSpPr>
            <a:spLocks/>
          </p:cNvSpPr>
          <p:nvPr userDrawn="1"/>
        </p:nvSpPr>
        <p:spPr bwMode="auto">
          <a:xfrm>
            <a:off x="869666" y="2"/>
            <a:ext cx="4305937" cy="5153025"/>
          </a:xfrm>
          <a:custGeom>
            <a:avLst/>
            <a:gdLst/>
            <a:ahLst/>
            <a:cxnLst>
              <a:cxn ang="0">
                <a:pos x="770" y="1"/>
              </a:cxn>
              <a:cxn ang="0">
                <a:pos x="807" y="30"/>
              </a:cxn>
              <a:cxn ang="0">
                <a:pos x="716" y="1063"/>
              </a:cxn>
              <a:cxn ang="0">
                <a:pos x="0" y="1585"/>
              </a:cxn>
              <a:cxn ang="0">
                <a:pos x="543" y="1585"/>
              </a:cxn>
              <a:cxn ang="0">
                <a:pos x="962" y="1033"/>
              </a:cxn>
              <a:cxn ang="0">
                <a:pos x="819" y="5"/>
              </a:cxn>
              <a:cxn ang="0">
                <a:pos x="808" y="0"/>
              </a:cxn>
              <a:cxn ang="0">
                <a:pos x="770" y="0"/>
              </a:cxn>
              <a:cxn ang="0">
                <a:pos x="770" y="1"/>
              </a:cxn>
            </a:cxnLst>
            <a:rect l="0" t="0" r="r" b="b"/>
            <a:pathLst>
              <a:path w="1154" h="1585">
                <a:moveTo>
                  <a:pt x="770" y="1"/>
                </a:moveTo>
                <a:cubicBezTo>
                  <a:pt x="782" y="10"/>
                  <a:pt x="796" y="21"/>
                  <a:pt x="807" y="30"/>
                </a:cubicBezTo>
                <a:cubicBezTo>
                  <a:pt x="1026" y="211"/>
                  <a:pt x="1003" y="676"/>
                  <a:pt x="716" y="1063"/>
                </a:cubicBezTo>
                <a:cubicBezTo>
                  <a:pt x="533" y="1311"/>
                  <a:pt x="228" y="1523"/>
                  <a:pt x="0" y="1585"/>
                </a:cubicBezTo>
                <a:cubicBezTo>
                  <a:pt x="543" y="1585"/>
                  <a:pt x="543" y="1585"/>
                  <a:pt x="543" y="1585"/>
                </a:cubicBezTo>
                <a:cubicBezTo>
                  <a:pt x="701" y="1451"/>
                  <a:pt x="871" y="1242"/>
                  <a:pt x="962" y="1033"/>
                </a:cubicBezTo>
                <a:cubicBezTo>
                  <a:pt x="1154" y="591"/>
                  <a:pt x="1073" y="133"/>
                  <a:pt x="819" y="5"/>
                </a:cubicBezTo>
                <a:cubicBezTo>
                  <a:pt x="816" y="4"/>
                  <a:pt x="812" y="2"/>
                  <a:pt x="808" y="0"/>
                </a:cubicBezTo>
                <a:cubicBezTo>
                  <a:pt x="770" y="0"/>
                  <a:pt x="770" y="0"/>
                  <a:pt x="770" y="0"/>
                </a:cubicBezTo>
                <a:lnTo>
                  <a:pt x="770" y="1"/>
                </a:lnTo>
                <a:close/>
              </a:path>
            </a:pathLst>
          </a:custGeom>
          <a:gradFill rotWithShape="1">
            <a:gsLst>
              <a:gs pos="0">
                <a:schemeClr val="accent4"/>
              </a:gs>
              <a:gs pos="100000">
                <a:schemeClr val="accent3"/>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2" name="Title 1"/>
          <p:cNvSpPr>
            <a:spLocks noGrp="1"/>
          </p:cNvSpPr>
          <p:nvPr userDrawn="1">
            <p:ph type="ctrTitle" hasCustomPrompt="1"/>
          </p:nvPr>
        </p:nvSpPr>
        <p:spPr>
          <a:xfrm>
            <a:off x="5029200" y="971550"/>
            <a:ext cx="3962400" cy="1657350"/>
          </a:xfrm>
        </p:spPr>
        <p:txBody>
          <a:bodyPr>
            <a:noAutofit/>
          </a:bodyPr>
          <a:lstStyle>
            <a:lvl1pPr>
              <a:lnSpc>
                <a:spcPct val="110000"/>
              </a:lnSpc>
              <a:defRPr sz="4000" b="1" i="0">
                <a:solidFill>
                  <a:schemeClr val="bg1"/>
                </a:solidFill>
              </a:defRPr>
            </a:lvl1pPr>
          </a:lstStyle>
          <a:p>
            <a:r>
              <a:rPr lang="en-US" dirty="0" smtClean="0"/>
              <a:t>Title of the Presentation</a:t>
            </a:r>
            <a:endParaRPr lang="en-US" dirty="0"/>
          </a:p>
        </p:txBody>
      </p:sp>
      <p:sp>
        <p:nvSpPr>
          <p:cNvPr id="3" name="Subtitle 2"/>
          <p:cNvSpPr>
            <a:spLocks noGrp="1"/>
          </p:cNvSpPr>
          <p:nvPr userDrawn="1">
            <p:ph type="subTitle" idx="1" hasCustomPrompt="1"/>
          </p:nvPr>
        </p:nvSpPr>
        <p:spPr>
          <a:xfrm>
            <a:off x="4800600" y="2914650"/>
            <a:ext cx="4191000" cy="342900"/>
          </a:xfrm>
        </p:spPr>
        <p:txBody>
          <a:bodyPr>
            <a:normAutofit/>
          </a:bodyPr>
          <a:lstStyle>
            <a:lvl1pPr marL="0" indent="0" algn="l">
              <a:spcBef>
                <a:spcPts val="0"/>
              </a:spcBef>
              <a:buNone/>
              <a:tabLst/>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spTree>
    <p:extLst>
      <p:ext uri="{BB962C8B-B14F-4D97-AF65-F5344CB8AC3E}">
        <p14:creationId xmlns:p14="http://schemas.microsoft.com/office/powerpoint/2010/main" val="1759888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bg>
      <p:bgPr>
        <a:gradFill>
          <a:gsLst>
            <a:gs pos="0">
              <a:schemeClr val="accent5"/>
            </a:gs>
            <a:gs pos="100000">
              <a:schemeClr val="accent6"/>
            </a:gs>
          </a:gsLst>
          <a:lin ang="18900000" scaled="1"/>
        </a:gradFill>
        <a:effectLst/>
      </p:bgPr>
    </p:bg>
    <p:spTree>
      <p:nvGrpSpPr>
        <p:cNvPr id="1" name=""/>
        <p:cNvGrpSpPr/>
        <p:nvPr/>
      </p:nvGrpSpPr>
      <p:grpSpPr>
        <a:xfrm>
          <a:off x="0" y="0"/>
          <a:ext cx="0" cy="0"/>
          <a:chOff x="0" y="0"/>
          <a:chExt cx="0" cy="0"/>
        </a:xfrm>
      </p:grpSpPr>
      <p:sp>
        <p:nvSpPr>
          <p:cNvPr id="36" name="Rectangle 19"/>
          <p:cNvSpPr>
            <a:spLocks noChangeArrowheads="1"/>
          </p:cNvSpPr>
          <p:nvPr userDrawn="1"/>
        </p:nvSpPr>
        <p:spPr bwMode="auto">
          <a:xfrm>
            <a:off x="381000" y="342900"/>
            <a:ext cx="8763000" cy="85725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grpSp>
        <p:nvGrpSpPr>
          <p:cNvPr id="30" name="Group 29"/>
          <p:cNvGrpSpPr/>
          <p:nvPr userDrawn="1"/>
        </p:nvGrpSpPr>
        <p:grpSpPr>
          <a:xfrm>
            <a:off x="0" y="0"/>
            <a:ext cx="2514600" cy="2228850"/>
            <a:chOff x="3977" y="94"/>
            <a:chExt cx="2082073" cy="3240740"/>
          </a:xfrm>
        </p:grpSpPr>
        <p:sp>
          <p:nvSpPr>
            <p:cNvPr id="27"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4"/>
                </a:gs>
                <a:gs pos="100000">
                  <a:schemeClr val="accent3"/>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28"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2"/>
                </a:gs>
                <a:gs pos="100000">
                  <a:schemeClr val="accent1"/>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grpSp>
      <p:grpSp>
        <p:nvGrpSpPr>
          <p:cNvPr id="31" name="Group 30"/>
          <p:cNvGrpSpPr/>
          <p:nvPr userDrawn="1"/>
        </p:nvGrpSpPr>
        <p:grpSpPr>
          <a:xfrm flipH="1" flipV="1">
            <a:off x="6324600" y="3200400"/>
            <a:ext cx="2819400" cy="1943100"/>
            <a:chOff x="3977" y="94"/>
            <a:chExt cx="2082073" cy="3240740"/>
          </a:xfrm>
        </p:grpSpPr>
        <p:sp>
          <p:nvSpPr>
            <p:cNvPr id="32"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3"/>
                </a:gs>
                <a:gs pos="100000">
                  <a:schemeClr val="accent4"/>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33"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1"/>
                </a:gs>
                <a:gs pos="100000">
                  <a:schemeClr val="accent2"/>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grpSp>
      <p:sp>
        <p:nvSpPr>
          <p:cNvPr id="37" name="Line 12"/>
          <p:cNvSpPr>
            <a:spLocks noChangeShapeType="1"/>
          </p:cNvSpPr>
          <p:nvPr userDrawn="1"/>
        </p:nvSpPr>
        <p:spPr bwMode="auto">
          <a:xfrm>
            <a:off x="901701" y="828675"/>
            <a:ext cx="8242300" cy="0"/>
          </a:xfrm>
          <a:prstGeom prst="line">
            <a:avLst/>
          </a:prstGeom>
          <a:noFill/>
          <a:ln w="15875" algn="ctr">
            <a:solidFill>
              <a:srgbClr val="FFFFFE"/>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38" name="Line 12"/>
          <p:cNvSpPr>
            <a:spLocks noChangeShapeType="1"/>
          </p:cNvSpPr>
          <p:nvPr userDrawn="1"/>
        </p:nvSpPr>
        <p:spPr bwMode="auto">
          <a:xfrm>
            <a:off x="1600200" y="342900"/>
            <a:ext cx="7543800" cy="0"/>
          </a:xfrm>
          <a:prstGeom prst="line">
            <a:avLst/>
          </a:prstGeom>
          <a:noFill/>
          <a:ln w="15875" algn="ctr">
            <a:solidFill>
              <a:srgbClr val="FFFFFE"/>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39" name="Line 12"/>
          <p:cNvSpPr>
            <a:spLocks noChangeShapeType="1"/>
          </p:cNvSpPr>
          <p:nvPr userDrawn="1"/>
        </p:nvSpPr>
        <p:spPr bwMode="auto">
          <a:xfrm>
            <a:off x="558801" y="1200150"/>
            <a:ext cx="8585200" cy="0"/>
          </a:xfrm>
          <a:prstGeom prst="line">
            <a:avLst/>
          </a:prstGeom>
          <a:noFill/>
          <a:ln w="15875" algn="ctr">
            <a:solidFill>
              <a:srgbClr val="FFFFFE"/>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3" name="Content Placeholder 2"/>
          <p:cNvSpPr>
            <a:spLocks noGrp="1"/>
          </p:cNvSpPr>
          <p:nvPr>
            <p:ph sz="half" idx="1"/>
          </p:nvPr>
        </p:nvSpPr>
        <p:spPr>
          <a:xfrm>
            <a:off x="685800" y="1485900"/>
            <a:ext cx="4343400" cy="337185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endParaRPr lang="en-US"/>
          </a:p>
        </p:txBody>
      </p:sp>
      <p:sp>
        <p:nvSpPr>
          <p:cNvPr id="8" name="Picture Placeholder 2"/>
          <p:cNvSpPr>
            <a:spLocks noGrp="1"/>
          </p:cNvSpPr>
          <p:nvPr>
            <p:ph type="pic" idx="10"/>
          </p:nvPr>
        </p:nvSpPr>
        <p:spPr>
          <a:xfrm>
            <a:off x="5334000" y="1485900"/>
            <a:ext cx="3352800" cy="337185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1371600" y="342900"/>
            <a:ext cx="7315200" cy="514350"/>
          </a:xfrm>
        </p:spPr>
        <p:txBody>
          <a:bodyPr>
            <a:normAutofit/>
          </a:bodyPr>
          <a:lstStyle>
            <a:lvl1pPr>
              <a:defRPr sz="3600" i="0">
                <a:solidFill>
                  <a:schemeClr val="bg1"/>
                </a:solidFill>
              </a:defRPr>
            </a:lvl1pPr>
          </a:lstStyle>
          <a:p>
            <a:r>
              <a:rPr lang="en-US" dirty="0" smtClean="0"/>
              <a:t>Content Page with Text and Photo</a:t>
            </a:r>
            <a:endParaRPr lang="en-US" dirty="0"/>
          </a:p>
        </p:txBody>
      </p:sp>
      <p:sp>
        <p:nvSpPr>
          <p:cNvPr id="9" name="Subtitle 2"/>
          <p:cNvSpPr>
            <a:spLocks noGrp="1"/>
          </p:cNvSpPr>
          <p:nvPr>
            <p:ph type="subTitle" idx="11" hasCustomPrompt="1"/>
          </p:nvPr>
        </p:nvSpPr>
        <p:spPr>
          <a:xfrm>
            <a:off x="1371600" y="866775"/>
            <a:ext cx="7315200" cy="342900"/>
          </a:xfrm>
        </p:spPr>
        <p:txBody>
          <a:bodyPr>
            <a:normAutofit/>
          </a:bodyPr>
          <a:lstStyle>
            <a:lvl1pPr marL="0" indent="0" algn="l">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photo</a:t>
            </a:r>
            <a:endParaRPr lang="en-US"/>
          </a:p>
        </p:txBody>
      </p:sp>
    </p:spTree>
    <p:extLst>
      <p:ext uri="{BB962C8B-B14F-4D97-AF65-F5344CB8AC3E}">
        <p14:creationId xmlns:p14="http://schemas.microsoft.com/office/powerpoint/2010/main" val="254394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grpSp>
        <p:nvGrpSpPr>
          <p:cNvPr id="43" name="Group 42"/>
          <p:cNvGrpSpPr/>
          <p:nvPr userDrawn="1"/>
        </p:nvGrpSpPr>
        <p:grpSpPr>
          <a:xfrm>
            <a:off x="0" y="0"/>
            <a:ext cx="2514600" cy="2228850"/>
            <a:chOff x="3977" y="94"/>
            <a:chExt cx="2082073" cy="3240740"/>
          </a:xfrm>
        </p:grpSpPr>
        <p:sp>
          <p:nvSpPr>
            <p:cNvPr id="44"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6"/>
                </a:gs>
                <a:gs pos="100000">
                  <a:schemeClr val="accent5"/>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45"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2"/>
                </a:gs>
                <a:gs pos="100000">
                  <a:schemeClr val="accent1"/>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grpSp>
      <p:grpSp>
        <p:nvGrpSpPr>
          <p:cNvPr id="46" name="Group 45"/>
          <p:cNvGrpSpPr/>
          <p:nvPr userDrawn="1"/>
        </p:nvGrpSpPr>
        <p:grpSpPr>
          <a:xfrm flipH="1" flipV="1">
            <a:off x="6324600" y="3200400"/>
            <a:ext cx="2819400" cy="1943100"/>
            <a:chOff x="3977" y="94"/>
            <a:chExt cx="2082073" cy="3240740"/>
          </a:xfrm>
        </p:grpSpPr>
        <p:sp>
          <p:nvSpPr>
            <p:cNvPr id="47"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5"/>
                </a:gs>
                <a:gs pos="100000">
                  <a:schemeClr val="accent6"/>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48"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1"/>
                </a:gs>
                <a:gs pos="100000">
                  <a:schemeClr val="accent2"/>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grpSp>
      <p:sp>
        <p:nvSpPr>
          <p:cNvPr id="8" name="Title 1"/>
          <p:cNvSpPr>
            <a:spLocks noGrp="1"/>
          </p:cNvSpPr>
          <p:nvPr>
            <p:ph type="title" hasCustomPrompt="1"/>
          </p:nvPr>
        </p:nvSpPr>
        <p:spPr>
          <a:xfrm>
            <a:off x="1371600" y="342900"/>
            <a:ext cx="7620000" cy="514350"/>
          </a:xfrm>
        </p:spPr>
        <p:txBody>
          <a:bodyPr>
            <a:noAutofit/>
          </a:bodyPr>
          <a:lstStyle>
            <a:lvl1pPr>
              <a:defRPr sz="4000" i="0">
                <a:solidFill>
                  <a:schemeClr val="accent4"/>
                </a:solidFill>
              </a:defRPr>
            </a:lvl1pPr>
          </a:lstStyle>
          <a:p>
            <a:r>
              <a:rPr lang="en-US" dirty="0" smtClean="0"/>
              <a:t>Content Page with Text Table</a:t>
            </a:r>
            <a:endParaRPr lang="en-US" dirty="0"/>
          </a:p>
        </p:txBody>
      </p:sp>
      <p:sp>
        <p:nvSpPr>
          <p:cNvPr id="9" name="Subtitle 2"/>
          <p:cNvSpPr>
            <a:spLocks noGrp="1"/>
          </p:cNvSpPr>
          <p:nvPr>
            <p:ph type="subTitle" idx="11" hasCustomPrompt="1"/>
          </p:nvPr>
        </p:nvSpPr>
        <p:spPr>
          <a:xfrm>
            <a:off x="1365250" y="925841"/>
            <a:ext cx="7315200" cy="342900"/>
          </a:xfrm>
        </p:spPr>
        <p:txBody>
          <a:bodyPr>
            <a:normAutofit/>
          </a:bodyPr>
          <a:lstStyle>
            <a:lvl1pPr marL="0" indent="0" algn="l">
              <a:buNone/>
              <a:defRPr sz="2000" cap="all" baseline="0">
                <a:solidFill>
                  <a:srgbClr val="CCB1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table</a:t>
            </a:r>
            <a:endParaRPr lang="en-US" dirty="0"/>
          </a:p>
        </p:txBody>
      </p:sp>
      <p:sp>
        <p:nvSpPr>
          <p:cNvPr id="3" name="Content Placeholder 2"/>
          <p:cNvSpPr>
            <a:spLocks noGrp="1"/>
          </p:cNvSpPr>
          <p:nvPr>
            <p:ph idx="1"/>
          </p:nvPr>
        </p:nvSpPr>
        <p:spPr>
          <a:xfrm>
            <a:off x="685800" y="1371600"/>
            <a:ext cx="8001000" cy="348615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Line 12"/>
          <p:cNvSpPr>
            <a:spLocks noChangeShapeType="1"/>
          </p:cNvSpPr>
          <p:nvPr userDrawn="1"/>
        </p:nvSpPr>
        <p:spPr bwMode="auto">
          <a:xfrm>
            <a:off x="901701" y="914400"/>
            <a:ext cx="8242300"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51" name="Line 12"/>
          <p:cNvSpPr>
            <a:spLocks noChangeShapeType="1"/>
          </p:cNvSpPr>
          <p:nvPr userDrawn="1"/>
        </p:nvSpPr>
        <p:spPr bwMode="auto">
          <a:xfrm>
            <a:off x="1600200" y="342900"/>
            <a:ext cx="7543800"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52" name="Line 12"/>
          <p:cNvSpPr>
            <a:spLocks noChangeShapeType="1"/>
          </p:cNvSpPr>
          <p:nvPr userDrawn="1"/>
        </p:nvSpPr>
        <p:spPr bwMode="auto">
          <a:xfrm>
            <a:off x="558801" y="1257300"/>
            <a:ext cx="8585200"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75971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smtClean="0"/>
              <a:t>Click to edit Master title style</a:t>
            </a:r>
            <a:endParaRPr lang="en-CA" dirty="0"/>
          </a:p>
        </p:txBody>
      </p:sp>
    </p:spTree>
    <p:extLst>
      <p:ext uri="{BB962C8B-B14F-4D97-AF65-F5344CB8AC3E}">
        <p14:creationId xmlns:p14="http://schemas.microsoft.com/office/powerpoint/2010/main" val="45333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15241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61843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2263" y="177100"/>
            <a:ext cx="8392324" cy="655982"/>
          </a:xfrm>
        </p:spPr>
        <p:txBody>
          <a:bodyPr/>
          <a:lstStyle/>
          <a:p>
            <a:r>
              <a:rPr lang="en-CA" smtClean="0"/>
              <a:t>Click to edit Master title style</a:t>
            </a:r>
            <a:endParaRPr/>
          </a:p>
        </p:txBody>
      </p:sp>
      <p:sp>
        <p:nvSpPr>
          <p:cNvPr id="3" name="Content Placeholder 2"/>
          <p:cNvSpPr>
            <a:spLocks noGrp="1"/>
          </p:cNvSpPr>
          <p:nvPr>
            <p:ph idx="1"/>
          </p:nvPr>
        </p:nvSpPr>
        <p:spPr>
          <a:xfrm>
            <a:off x="402744" y="1050928"/>
            <a:ext cx="8384223" cy="3257550"/>
          </a:xfrm>
        </p:spPr>
        <p:txBody>
          <a:bodyPr/>
          <a:lstStyle>
            <a:lvl1pPr>
              <a:buClr>
                <a:srgbClr val="002060"/>
              </a:buClr>
              <a:defRPr/>
            </a:lvl1pPr>
            <a:lvl5pPr>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pic>
        <p:nvPicPr>
          <p:cNvPr id="6" name="Picture 5" descr="ROW4 c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80"/>
            <a:ext cx="1371600" cy="87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63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971580"/>
            <a:ext cx="6487668" cy="2364665"/>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002060">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3" y="1143028"/>
            <a:ext cx="6498158" cy="1293650"/>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5400" kern="1200">
                <a:solidFill>
                  <a:schemeClr val="bg2">
                    <a:lumMod val="25000"/>
                  </a:schemeClr>
                </a:solidFill>
                <a:latin typeface="+mj-lt"/>
                <a:ea typeface="+mj-ea"/>
                <a:cs typeface="+mj-cs"/>
              </a:defRPr>
            </a:lvl1pPr>
          </a:lstStyle>
          <a:p>
            <a:r>
              <a:rPr lang="en-CA" dirty="0" smtClean="0"/>
              <a:t>Click to edit Master title style</a:t>
            </a:r>
            <a:endParaRPr dirty="0"/>
          </a:p>
        </p:txBody>
      </p:sp>
      <p:sp>
        <p:nvSpPr>
          <p:cNvPr id="3" name="Subtitle 2"/>
          <p:cNvSpPr>
            <a:spLocks noGrp="1"/>
          </p:cNvSpPr>
          <p:nvPr>
            <p:ph type="subTitle" idx="1"/>
          </p:nvPr>
        </p:nvSpPr>
        <p:spPr>
          <a:xfrm>
            <a:off x="1322922" y="2474261"/>
            <a:ext cx="6498159" cy="68748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2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dirty="0"/>
          </a:p>
        </p:txBody>
      </p:sp>
      <p:sp>
        <p:nvSpPr>
          <p:cNvPr id="5" name="Footer Placeholder 4"/>
          <p:cNvSpPr>
            <a:spLocks noGrp="1"/>
          </p:cNvSpPr>
          <p:nvPr>
            <p:ph type="ftr" sz="quarter" idx="11"/>
          </p:nvPr>
        </p:nvSpPr>
        <p:spPr>
          <a:xfrm>
            <a:off x="4035408" y="4501065"/>
            <a:ext cx="4840941" cy="273844"/>
          </a:xfrm>
        </p:spPr>
        <p:txBody>
          <a:bodyPr/>
          <a:lstStyle/>
          <a:p>
            <a:r>
              <a:rPr lang="en-US" dirty="0" smtClean="0">
                <a:solidFill>
                  <a:prstClr val="white"/>
                </a:solidFill>
              </a:rPr>
              <a:t>Strategic Focus 2015-2018</a:t>
            </a:r>
          </a:p>
        </p:txBody>
      </p:sp>
    </p:spTree>
    <p:extLst>
      <p:ext uri="{BB962C8B-B14F-4D97-AF65-F5344CB8AC3E}">
        <p14:creationId xmlns:p14="http://schemas.microsoft.com/office/powerpoint/2010/main" val="333602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7150"/>
            <a:ext cx="7315200" cy="613172"/>
          </a:xfrm>
        </p:spPr>
        <p:txBody>
          <a:bodyPr>
            <a:normAutofit/>
          </a:bodyPr>
          <a:lstStyle>
            <a:lvl1pPr algn="l">
              <a:defRPr sz="3600" b="1">
                <a:solidFill>
                  <a:schemeClr val="tx1">
                    <a:lumMod val="65000"/>
                    <a:lumOff val="35000"/>
                  </a:schemeClr>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1371600" y="971550"/>
            <a:ext cx="7315200" cy="3394472"/>
          </a:xfrm>
        </p:spPr>
        <p:txBody>
          <a:bodyPr/>
          <a:lstStyle>
            <a:lvl1pPr>
              <a:defRPr sz="2400" b="1">
                <a:solidFill>
                  <a:srgbClr val="0070C0"/>
                </a:solidFill>
                <a:latin typeface="Khmer UI" panose="020B0502040204020203" pitchFamily="34" charset="0"/>
                <a:cs typeface="Khmer UI" panose="020B0502040204020203" pitchFamily="34" charset="0"/>
              </a:defRPr>
            </a:lvl1pPr>
            <a:lvl2pPr>
              <a:defRPr sz="2400">
                <a:solidFill>
                  <a:srgbClr val="0070C0"/>
                </a:solidFill>
                <a:latin typeface="Khmer UI" panose="020B0502040204020203" pitchFamily="34" charset="0"/>
                <a:cs typeface="Khmer UI" panose="020B0502040204020203" pitchFamily="34" charset="0"/>
              </a:defRPr>
            </a:lvl2pPr>
            <a:lvl3pPr>
              <a:defRPr>
                <a:solidFill>
                  <a:srgbClr val="0070C0"/>
                </a:solidFill>
                <a:latin typeface="Khmer UI" panose="020B0502040204020203" pitchFamily="34" charset="0"/>
                <a:cs typeface="Khmer UI" panose="020B0502040204020203" pitchFamily="34" charset="0"/>
              </a:defRPr>
            </a:lvl3pPr>
            <a:lvl4pPr>
              <a:defRPr>
                <a:solidFill>
                  <a:srgbClr val="0070C0"/>
                </a:solidFill>
                <a:latin typeface="Khmer UI" panose="020B0502040204020203" pitchFamily="34" charset="0"/>
                <a:cs typeface="Khmer UI" panose="020B0502040204020203" pitchFamily="34" charset="0"/>
              </a:defRPr>
            </a:lvl4pPr>
            <a:lvl5pPr>
              <a:defRPr>
                <a:solidFill>
                  <a:srgbClr val="0070C0"/>
                </a:solidFill>
                <a:latin typeface="Khmer UI" panose="020B0502040204020203" pitchFamily="34" charset="0"/>
                <a:cs typeface="Khmer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E277C804-2654-4877-B703-232ACA69CB32}" type="datetimeFigureOut">
              <a:rPr lang="en-CA" smtClean="0"/>
              <a:t>30/05/2018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75762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2263" y="177100"/>
            <a:ext cx="8392324" cy="655982"/>
          </a:xfrm>
        </p:spPr>
        <p:txBody>
          <a:bodyPr/>
          <a:lstStyle/>
          <a:p>
            <a:r>
              <a:rPr lang="en-CA" smtClean="0"/>
              <a:t>Click to edit Master title style</a:t>
            </a:r>
            <a:endParaRPr/>
          </a:p>
        </p:txBody>
      </p:sp>
      <p:sp>
        <p:nvSpPr>
          <p:cNvPr id="3" name="Content Placeholder 2"/>
          <p:cNvSpPr>
            <a:spLocks noGrp="1"/>
          </p:cNvSpPr>
          <p:nvPr>
            <p:ph idx="1"/>
          </p:nvPr>
        </p:nvSpPr>
        <p:spPr>
          <a:xfrm>
            <a:off x="402744" y="1050928"/>
            <a:ext cx="8384223" cy="3257550"/>
          </a:xfrm>
        </p:spPr>
        <p:txBody>
          <a:bodyPr/>
          <a:lstStyle>
            <a:lvl1pPr>
              <a:buClr>
                <a:srgbClr val="002060"/>
              </a:buClr>
              <a:defRPr/>
            </a:lvl1pPr>
            <a:lvl5pPr>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sp>
        <p:nvSpPr>
          <p:cNvPr id="5" name="Footer Placeholder 4"/>
          <p:cNvSpPr>
            <a:spLocks noGrp="1"/>
          </p:cNvSpPr>
          <p:nvPr>
            <p:ph type="ftr" sz="quarter" idx="11"/>
          </p:nvPr>
        </p:nvSpPr>
        <p:spPr>
          <a:xfrm>
            <a:off x="4055730" y="4506651"/>
            <a:ext cx="4840941" cy="273844"/>
          </a:xfrm>
        </p:spPr>
        <p:txBody>
          <a:bodyPr/>
          <a:lstStyle/>
          <a:p>
            <a:r>
              <a:rPr lang="en-US" dirty="0" smtClean="0">
                <a:solidFill>
                  <a:prstClr val="white"/>
                </a:solidFill>
              </a:rPr>
              <a:t>Strategic Focus 2015-2018</a:t>
            </a:r>
            <a:endParaRPr lang="en-US" dirty="0">
              <a:solidFill>
                <a:prstClr val="white"/>
              </a:solidFill>
            </a:endParaRPr>
          </a:p>
        </p:txBody>
      </p:sp>
      <p:pic>
        <p:nvPicPr>
          <p:cNvPr id="6" name="Picture 5" descr="ROW4 c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80"/>
            <a:ext cx="1371600" cy="87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23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58" y="2514611"/>
            <a:ext cx="8416925" cy="1102519"/>
          </a:xfrm>
        </p:spPr>
        <p:txBody>
          <a:bodyPr/>
          <a:lstStyle>
            <a:lvl1pPr>
              <a:defRPr>
                <a:solidFill>
                  <a:schemeClr val="bg2">
                    <a:lumMod val="25000"/>
                  </a:schemeClr>
                </a:solidFill>
              </a:defRPr>
            </a:lvl1pPr>
          </a:lstStyle>
          <a:p>
            <a:r>
              <a:rPr lang="en-CA" dirty="0" smtClean="0"/>
              <a:t>Click to edit Master title style</a:t>
            </a:r>
            <a:endParaRPr dirty="0"/>
          </a:p>
        </p:txBody>
      </p:sp>
      <p:sp>
        <p:nvSpPr>
          <p:cNvPr id="3" name="Subtitle 2"/>
          <p:cNvSpPr>
            <a:spLocks noGrp="1"/>
          </p:cNvSpPr>
          <p:nvPr>
            <p:ph type="subTitle" idx="1"/>
          </p:nvPr>
        </p:nvSpPr>
        <p:spPr>
          <a:xfrm>
            <a:off x="363558" y="3578329"/>
            <a:ext cx="8416925" cy="729503"/>
          </a:xfrm>
        </p:spPr>
        <p:txBody>
          <a:bodyPr>
            <a:normAutofit/>
          </a:bodyPr>
          <a:lstStyle>
            <a:lvl1pPr marL="0" indent="0" algn="ctr">
              <a:spcBef>
                <a:spcPts val="300"/>
              </a:spcBef>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dirty="0"/>
          </a:p>
        </p:txBody>
      </p:sp>
      <p:sp>
        <p:nvSpPr>
          <p:cNvPr id="5" name="Footer Placeholder 4"/>
          <p:cNvSpPr>
            <a:spLocks noGrp="1"/>
          </p:cNvSpPr>
          <p:nvPr>
            <p:ph type="ftr" sz="quarter" idx="11"/>
          </p:nvPr>
        </p:nvSpPr>
        <p:spPr>
          <a:xfrm>
            <a:off x="3954129" y="4501065"/>
            <a:ext cx="4840941" cy="273844"/>
          </a:xfrm>
        </p:spPr>
        <p:txBody>
          <a:bodyPr/>
          <a:lstStyle/>
          <a:p>
            <a:r>
              <a:rPr lang="en-US" dirty="0" smtClean="0">
                <a:solidFill>
                  <a:prstClr val="white"/>
                </a:solidFill>
              </a:rPr>
              <a:t>Strategic Focus 2015-2018</a:t>
            </a:r>
          </a:p>
        </p:txBody>
      </p:sp>
      <p:sp>
        <p:nvSpPr>
          <p:cNvPr id="9" name="Picture Placeholder 2"/>
          <p:cNvSpPr>
            <a:spLocks noGrp="1"/>
          </p:cNvSpPr>
          <p:nvPr>
            <p:ph type="pic" idx="13"/>
          </p:nvPr>
        </p:nvSpPr>
        <p:spPr>
          <a:xfrm>
            <a:off x="370980" y="272657"/>
            <a:ext cx="8402040" cy="2127647"/>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dirty="0"/>
          </a:p>
        </p:txBody>
      </p:sp>
    </p:spTree>
    <p:extLst>
      <p:ext uri="{BB962C8B-B14F-4D97-AF65-F5344CB8AC3E}">
        <p14:creationId xmlns:p14="http://schemas.microsoft.com/office/powerpoint/2010/main" val="1637590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1802413"/>
            <a:ext cx="8056563" cy="1021556"/>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2802036"/>
            <a:ext cx="8056563" cy="1125140"/>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6" name="Slide Number Placeholder 5"/>
          <p:cNvSpPr>
            <a:spLocks noGrp="1"/>
          </p:cNvSpPr>
          <p:nvPr>
            <p:ph type="sldNum" sz="quarter" idx="12"/>
          </p:nvPr>
        </p:nvSpPr>
        <p:spPr>
          <a:xfrm>
            <a:off x="7897906" y="4706805"/>
            <a:ext cx="990600" cy="273844"/>
          </a:xfrm>
          <a:prstGeom prst="rect">
            <a:avLst/>
          </a:prstGeom>
        </p:spPr>
        <p:txBody>
          <a:bodyPr/>
          <a:lstStyle/>
          <a:p>
            <a:pPr defTabSz="457200"/>
            <a:fld id="{687D7A59-36E2-48B9-B146-C1E59501F63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840797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7" y="80684"/>
            <a:ext cx="8042276" cy="1002717"/>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200151"/>
            <a:ext cx="3840480" cy="325755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7" name="Slide Number Placeholder 6"/>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523819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0684"/>
            <a:ext cx="8042276" cy="1002717"/>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089923"/>
            <a:ext cx="3840480" cy="563165"/>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1760567"/>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089923"/>
            <a:ext cx="3840480" cy="563165"/>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1760567"/>
            <a:ext cx="3840480" cy="2697139"/>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9" name="Slide Number Placeholder 8"/>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988836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5" name="Slide Number Placeholder 4"/>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0312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4" name="Slide Number Placeholder 3"/>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932610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3840480" cy="871538"/>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276226"/>
            <a:ext cx="3840480" cy="4181475"/>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340892"/>
            <a:ext cx="3840480"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7" name="Slide Number Placeholder 6"/>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802380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23" y="458904"/>
            <a:ext cx="4079545" cy="871538"/>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423" y="1340892"/>
            <a:ext cx="4079545" cy="279011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7" name="Slide Number Placeholder 6"/>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
        <p:nvSpPr>
          <p:cNvPr id="8" name="Picture Placeholder 2"/>
          <p:cNvSpPr>
            <a:spLocks noGrp="1"/>
          </p:cNvSpPr>
          <p:nvPr>
            <p:ph type="pic" idx="1"/>
          </p:nvPr>
        </p:nvSpPr>
        <p:spPr>
          <a:xfrm>
            <a:off x="5090617" y="269570"/>
            <a:ext cx="3657600" cy="3988558"/>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extLst>
      <p:ext uri="{BB962C8B-B14F-4D97-AF65-F5344CB8AC3E}">
        <p14:creationId xmlns:p14="http://schemas.microsoft.com/office/powerpoint/2010/main" val="3345367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6" name="Slide Number Placeholder 5"/>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32418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7C804-2654-4877-B703-232ACA69CB32}" type="datetimeFigureOut">
              <a:rPr lang="en-CA" smtClean="0"/>
              <a:t>30/05/2018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1492293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276226"/>
            <a:ext cx="1524000" cy="4181475"/>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276226"/>
            <a:ext cx="6689726" cy="4181475"/>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5629835" y="4706805"/>
            <a:ext cx="2133600" cy="273844"/>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solidFill>
              </a:rPr>
              <a:t>Strategic Focus 2015-2018</a:t>
            </a:r>
            <a:endParaRPr lang="en-US">
              <a:solidFill>
                <a:prstClr val="white"/>
              </a:solidFill>
            </a:endParaRPr>
          </a:p>
        </p:txBody>
      </p:sp>
      <p:sp>
        <p:nvSpPr>
          <p:cNvPr id="6" name="Slide Number Placeholder 5"/>
          <p:cNvSpPr>
            <a:spLocks noGrp="1"/>
          </p:cNvSpPr>
          <p:nvPr>
            <p:ph type="sldNum" sz="quarter" idx="12"/>
          </p:nvPr>
        </p:nvSpPr>
        <p:spPr>
          <a:xfrm>
            <a:off x="7897906" y="4706805"/>
            <a:ext cx="990600" cy="273844"/>
          </a:xfrm>
          <a:prstGeom prst="rect">
            <a:avLst/>
          </a:prstGeom>
        </p:spPr>
        <p:txBody>
          <a:bodyPr/>
          <a:lstStyle/>
          <a:p>
            <a:pPr defTabSz="457200"/>
            <a:fld id="{3F2562B0-BFFE-294C-81AA-38F41674B07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599138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1757" y="2571750"/>
            <a:ext cx="8229600" cy="1371600"/>
          </a:xfrm>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a:xfrm>
            <a:off x="457200" y="4767315"/>
            <a:ext cx="2133600" cy="273844"/>
          </a:xfrm>
          <a:prstGeom prst="rect">
            <a:avLst/>
          </a:prstGeom>
        </p:spPr>
        <p:txBody>
          <a:bodyPr/>
          <a:lstStyle/>
          <a:p>
            <a:endParaRPr lang="en-CA">
              <a:solidFill>
                <a:prstClr val="black"/>
              </a:solidFill>
            </a:endParaRPr>
          </a:p>
        </p:txBody>
      </p:sp>
      <p:sp>
        <p:nvSpPr>
          <p:cNvPr id="4" name="Footer Placeholder 3"/>
          <p:cNvSpPr>
            <a:spLocks noGrp="1"/>
          </p:cNvSpPr>
          <p:nvPr>
            <p:ph type="ftr" sz="quarter" idx="11"/>
          </p:nvPr>
        </p:nvSpPr>
        <p:spPr>
          <a:xfrm>
            <a:off x="3124200" y="4767315"/>
            <a:ext cx="2895600" cy="273844"/>
          </a:xfrm>
          <a:prstGeom prst="rect">
            <a:avLst/>
          </a:prstGeom>
        </p:spPr>
        <p:txBody>
          <a:bodyPr/>
          <a:lstStyle/>
          <a:p>
            <a:r>
              <a:rPr lang="en-CA" smtClean="0">
                <a:solidFill>
                  <a:prstClr val="black"/>
                </a:solidFill>
              </a:rPr>
              <a:t>Strategic Focus 2015-2018</a:t>
            </a:r>
            <a:endParaRPr lang="en-CA">
              <a:solidFill>
                <a:prstClr val="black"/>
              </a:solidFill>
            </a:endParaRPr>
          </a:p>
        </p:txBody>
      </p:sp>
      <p:sp>
        <p:nvSpPr>
          <p:cNvPr id="5" name="Slide Number Placeholder 4"/>
          <p:cNvSpPr>
            <a:spLocks noGrp="1"/>
          </p:cNvSpPr>
          <p:nvPr>
            <p:ph type="sldNum" sz="quarter" idx="12"/>
          </p:nvPr>
        </p:nvSpPr>
        <p:spPr>
          <a:xfrm>
            <a:off x="6553200" y="4767315"/>
            <a:ext cx="2133600" cy="273844"/>
          </a:xfrm>
          <a:prstGeom prst="rect">
            <a:avLst/>
          </a:prstGeom>
        </p:spPr>
        <p:txBody>
          <a:bodyPr/>
          <a:lstStyle/>
          <a:p>
            <a:fld id="{9FCBCDB8-5CE4-4DA1-8305-7E40CD189368}" type="slidenum">
              <a:rPr lang="en-CA" smtClean="0">
                <a:solidFill>
                  <a:prstClr val="black"/>
                </a:solidFill>
              </a:rPr>
              <a:pPr/>
              <a:t>‹#›</a:t>
            </a:fld>
            <a:endParaRPr lang="en-CA">
              <a:solidFill>
                <a:prstClr val="black"/>
              </a:solidFill>
            </a:endParaRPr>
          </a:p>
        </p:txBody>
      </p:sp>
      <p:pic>
        <p:nvPicPr>
          <p:cNvPr id="6" name="Picture 5" descr="H:\SHARED\CAO\Wipwin\aLorie\2015-2018 Strategic Plan\Graphics\strat header 1.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86" y="-16328"/>
            <a:ext cx="9154886" cy="2057400"/>
          </a:xfrm>
          <a:prstGeom prst="rect">
            <a:avLst/>
          </a:prstGeom>
          <a:noFill/>
          <a:ln>
            <a:noFill/>
          </a:ln>
        </p:spPr>
      </p:pic>
    </p:spTree>
    <p:extLst>
      <p:ext uri="{BB962C8B-B14F-4D97-AF65-F5344CB8AC3E}">
        <p14:creationId xmlns:p14="http://schemas.microsoft.com/office/powerpoint/2010/main" val="1828197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1005"/>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1838858"/>
            <a:ext cx="7086600" cy="1314450"/>
          </a:xfrm>
        </p:spPr>
        <p:txBody>
          <a:bodyPr/>
          <a:lstStyle>
            <a:lvl1pPr marL="0" indent="0" algn="l">
              <a:buNone/>
              <a:defRPr>
                <a:solidFill>
                  <a:schemeClr val="accent5">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01C7EB-1829-E740-8C81-BB8AC1B0CDD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4016245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1C7EB-1829-E740-8C81-BB8AC1B0CDD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1319925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with pinwhe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1C7EB-1829-E740-8C81-BB8AC1B0CDD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3785933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no bann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93CDD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1C7EB-1829-E740-8C81-BB8AC1B0CDD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1914527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07166"/>
            <a:ext cx="4038600" cy="2787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07166"/>
            <a:ext cx="4038600" cy="2787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1C7EB-1829-E740-8C81-BB8AC1B0CDD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471121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2939"/>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6480"/>
            <a:ext cx="4040188" cy="21581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852939"/>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436482"/>
            <a:ext cx="4041775" cy="21581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01C7EB-1829-E740-8C81-BB8AC1B0CDD9}"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1121487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1C7EB-1829-E740-8C81-BB8AC1B0CDD9}"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3185168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no bann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1C7EB-1829-E740-8C81-BB8AC1B0CDD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DF18-A7E9-214B-BB2B-9B7ED8C0C632}" type="slidenum">
              <a:rPr lang="en-US" smtClean="0"/>
              <a:pPr/>
              <a:t>‹#›</a:t>
            </a:fld>
            <a:endParaRPr lang="en-US"/>
          </a:p>
        </p:txBody>
      </p:sp>
    </p:spTree>
    <p:extLst>
      <p:ext uri="{BB962C8B-B14F-4D97-AF65-F5344CB8AC3E}">
        <p14:creationId xmlns:p14="http://schemas.microsoft.com/office/powerpoint/2010/main" val="122651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277C804-2654-4877-B703-232ACA69CB32}" type="datetimeFigureOut">
              <a:rPr lang="en-CA" smtClean="0"/>
              <a:t>30/05/2018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1461604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5943" y="133352"/>
            <a:ext cx="1588069" cy="1227699"/>
          </a:xfrm>
          <a:prstGeom prst="rect">
            <a:avLst/>
          </a:prstGeom>
        </p:spPr>
      </p:pic>
    </p:spTree>
    <p:extLst>
      <p:ext uri="{BB962C8B-B14F-4D97-AF65-F5344CB8AC3E}">
        <p14:creationId xmlns:p14="http://schemas.microsoft.com/office/powerpoint/2010/main" val="415927206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7150"/>
            <a:ext cx="7315200" cy="613172"/>
          </a:xfrm>
        </p:spPr>
        <p:txBody>
          <a:bodyPr>
            <a:normAutofit/>
          </a:bodyPr>
          <a:lstStyle>
            <a:lvl1pPr algn="l">
              <a:defRPr sz="3600" b="1">
                <a:solidFill>
                  <a:schemeClr val="tx1">
                    <a:lumMod val="65000"/>
                    <a:lumOff val="35000"/>
                  </a:schemeClr>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1371600" y="971550"/>
            <a:ext cx="7315200" cy="3394472"/>
          </a:xfrm>
        </p:spPr>
        <p:txBody>
          <a:bodyPr/>
          <a:lstStyle>
            <a:lvl1pPr>
              <a:defRPr sz="2400" b="1">
                <a:solidFill>
                  <a:srgbClr val="0070C0"/>
                </a:solidFill>
                <a:latin typeface="Khmer UI" panose="020B0502040204020203" pitchFamily="34" charset="0"/>
                <a:cs typeface="Khmer UI" panose="020B0502040204020203" pitchFamily="34" charset="0"/>
              </a:defRPr>
            </a:lvl1pPr>
            <a:lvl2pPr>
              <a:defRPr sz="2400">
                <a:solidFill>
                  <a:srgbClr val="0070C0"/>
                </a:solidFill>
                <a:latin typeface="Khmer UI" panose="020B0502040204020203" pitchFamily="34" charset="0"/>
                <a:cs typeface="Khmer UI" panose="020B0502040204020203" pitchFamily="34" charset="0"/>
              </a:defRPr>
            </a:lvl2pPr>
            <a:lvl3pPr>
              <a:defRPr>
                <a:solidFill>
                  <a:srgbClr val="0070C0"/>
                </a:solidFill>
                <a:latin typeface="Khmer UI" panose="020B0502040204020203" pitchFamily="34" charset="0"/>
                <a:cs typeface="Khmer UI" panose="020B0502040204020203" pitchFamily="34" charset="0"/>
              </a:defRPr>
            </a:lvl3pPr>
            <a:lvl4pPr>
              <a:defRPr>
                <a:solidFill>
                  <a:srgbClr val="0070C0"/>
                </a:solidFill>
                <a:latin typeface="Khmer UI" panose="020B0502040204020203" pitchFamily="34" charset="0"/>
                <a:cs typeface="Khmer UI" panose="020B0502040204020203" pitchFamily="34" charset="0"/>
              </a:defRPr>
            </a:lvl4pPr>
            <a:lvl5pPr>
              <a:defRPr>
                <a:solidFill>
                  <a:srgbClr val="0070C0"/>
                </a:solidFill>
                <a:latin typeface="Khmer UI" panose="020B0502040204020203" pitchFamily="34" charset="0"/>
                <a:cs typeface="Khmer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16101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10040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33195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99616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24375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17399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83871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62828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3706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277C804-2654-4877-B703-232ACA69CB32}" type="datetimeFigureOut">
              <a:rPr lang="en-CA" smtClean="0"/>
              <a:t>30/05/2018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3074007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3818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4D804376-7763-49F9-8899-29857FEF1B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227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34247F17-FB1D-42D1-8C4D-731FC12727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5649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DED22A6C-6AFC-4F33-9C0A-73789237CC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394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8BCF7824-001B-475A-89D6-62F1E936D7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0238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55EE509A-76EA-492D-99B7-4ADD1A3B74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2835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FE8FF421-1FC7-4BBF-AD98-4BA4839AF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4480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552E623D-6779-4A43-8C9C-F524125B0C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8691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C51E4C0E-A2EF-46E0-A8E0-B9CCE8D5A9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9105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6E5E4413-90EC-4FF3-847E-6A2A360BB4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277C804-2654-4877-B703-232ACA69CB32}" type="datetimeFigureOut">
              <a:rPr lang="en-CA" smtClean="0"/>
              <a:t>30/05/2018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181744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8BF78E9F-0B3B-4FFF-8144-CE7DEFAC1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3988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93B5192-C90F-4E62-A9EF-B8EFBFAC8B4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 xmlns:a16="http://schemas.microsoft.com/office/drawing/2014/main" id="{493C2B34-0BD8-4857-B592-97C86BB5D85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12"/>
          </p:nvPr>
        </p:nvSpPr>
        <p:spPr>
          <a:ln/>
        </p:spPr>
        <p:txBody>
          <a:bodyPr/>
          <a:lstStyle>
            <a:lvl1pPr>
              <a:defRPr/>
            </a:lvl1pPr>
          </a:lstStyle>
          <a:p>
            <a:fld id="{802B36F0-AA26-4305-A3B0-452BA2E973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315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C804-2654-4877-B703-232ACA69CB32}" type="datetimeFigureOut">
              <a:rPr lang="en-CA" smtClean="0"/>
              <a:t>30/05/2018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178253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7C804-2654-4877-B703-232ACA69CB32}" type="datetimeFigureOut">
              <a:rPr lang="en-CA" smtClean="0"/>
              <a:t>30/05/2018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123258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7C804-2654-4877-B703-232ACA69CB32}" type="datetimeFigureOut">
              <a:rPr lang="en-CA" smtClean="0"/>
              <a:t>30/05/2018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F305D5-E7CA-4D3A-B7E8-2B9D42DDD4F2}" type="slidenum">
              <a:rPr lang="en-CA" smtClean="0"/>
              <a:t>‹#›</a:t>
            </a:fld>
            <a:endParaRPr lang="en-CA"/>
          </a:p>
        </p:txBody>
      </p:sp>
    </p:spTree>
    <p:extLst>
      <p:ext uri="{BB962C8B-B14F-4D97-AF65-F5344CB8AC3E}">
        <p14:creationId xmlns:p14="http://schemas.microsoft.com/office/powerpoint/2010/main" val="196899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6.png"/><Relationship Id="rId2" Type="http://schemas.openxmlformats.org/officeDocument/2006/relationships/slideLayout" Target="../slideLayouts/slideLayout19.xml"/><Relationship Id="rId16" Type="http://schemas.openxmlformats.org/officeDocument/2006/relationships/image" Target="../media/image5.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9.jpg"/><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2.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77C804-2654-4877-B703-232ACA69CB32}" type="datetimeFigureOut">
              <a:rPr lang="en-CA" smtClean="0"/>
              <a:t>30/05/2018</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5F305D5-E7CA-4D3A-B7E8-2B9D42DDD4F2}" type="slidenum">
              <a:rPr lang="en-CA" smtClean="0"/>
              <a:t>‹#›</a:t>
            </a:fld>
            <a:endParaRPr lang="en-CA"/>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55943" y="133352"/>
            <a:ext cx="1588069" cy="1227699"/>
          </a:xfrm>
          <a:prstGeom prst="rect">
            <a:avLst/>
          </a:prstGeom>
        </p:spPr>
      </p:pic>
    </p:spTree>
    <p:extLst>
      <p:ext uri="{BB962C8B-B14F-4D97-AF65-F5344CB8AC3E}">
        <p14:creationId xmlns:p14="http://schemas.microsoft.com/office/powerpoint/2010/main" val="82396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2" name="Group 21"/>
          <p:cNvGrpSpPr/>
          <p:nvPr userDrawn="1"/>
        </p:nvGrpSpPr>
        <p:grpSpPr>
          <a:xfrm>
            <a:off x="0" y="0"/>
            <a:ext cx="2514600" cy="2228850"/>
            <a:chOff x="3977" y="94"/>
            <a:chExt cx="2082073" cy="3240740"/>
          </a:xfrm>
        </p:grpSpPr>
        <p:sp>
          <p:nvSpPr>
            <p:cNvPr id="23"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6"/>
                </a:gs>
                <a:gs pos="100000">
                  <a:schemeClr val="accent5"/>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24"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2"/>
                </a:gs>
                <a:gs pos="100000">
                  <a:schemeClr val="accent1"/>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grpSp>
      <p:grpSp>
        <p:nvGrpSpPr>
          <p:cNvPr id="25" name="Group 24"/>
          <p:cNvGrpSpPr/>
          <p:nvPr userDrawn="1"/>
        </p:nvGrpSpPr>
        <p:grpSpPr>
          <a:xfrm flipH="1" flipV="1">
            <a:off x="6324600" y="3200400"/>
            <a:ext cx="2819400" cy="1943100"/>
            <a:chOff x="3977" y="94"/>
            <a:chExt cx="2082073" cy="3240740"/>
          </a:xfrm>
        </p:grpSpPr>
        <p:sp>
          <p:nvSpPr>
            <p:cNvPr id="26" name="Freeform 4"/>
            <p:cNvSpPr>
              <a:spLocks/>
            </p:cNvSpPr>
            <p:nvPr userDrawn="1"/>
          </p:nvSpPr>
          <p:spPr bwMode="auto">
            <a:xfrm>
              <a:off x="3977" y="94"/>
              <a:ext cx="1934530" cy="1798211"/>
            </a:xfrm>
            <a:custGeom>
              <a:avLst/>
              <a:gdLst/>
              <a:ahLst/>
              <a:cxnLst>
                <a:cxn ang="0">
                  <a:pos x="534" y="0"/>
                </a:cxn>
                <a:cxn ang="0">
                  <a:pos x="0" y="0"/>
                </a:cxn>
                <a:cxn ang="0">
                  <a:pos x="0" y="435"/>
                </a:cxn>
                <a:cxn ang="0">
                  <a:pos x="57" y="368"/>
                </a:cxn>
                <a:cxn ang="0">
                  <a:pos x="534" y="0"/>
                </a:cxn>
              </a:cxnLst>
              <a:rect l="0" t="0" r="r" b="b"/>
              <a:pathLst>
                <a:path w="534" h="435">
                  <a:moveTo>
                    <a:pt x="534" y="0"/>
                  </a:moveTo>
                  <a:cubicBezTo>
                    <a:pt x="0" y="0"/>
                    <a:pt x="0" y="0"/>
                    <a:pt x="0" y="0"/>
                  </a:cubicBezTo>
                  <a:cubicBezTo>
                    <a:pt x="0" y="435"/>
                    <a:pt x="0" y="435"/>
                    <a:pt x="0" y="435"/>
                  </a:cubicBezTo>
                  <a:cubicBezTo>
                    <a:pt x="18" y="413"/>
                    <a:pt x="37" y="390"/>
                    <a:pt x="57" y="368"/>
                  </a:cubicBezTo>
                  <a:cubicBezTo>
                    <a:pt x="199" y="213"/>
                    <a:pt x="380" y="68"/>
                    <a:pt x="534" y="0"/>
                  </a:cubicBezTo>
                  <a:close/>
                </a:path>
              </a:pathLst>
            </a:custGeom>
            <a:gradFill>
              <a:gsLst>
                <a:gs pos="0">
                  <a:schemeClr val="accent5"/>
                </a:gs>
                <a:gs pos="100000">
                  <a:schemeClr val="accent6"/>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27" name="Freeform 10"/>
            <p:cNvSpPr>
              <a:spLocks/>
            </p:cNvSpPr>
            <p:nvPr userDrawn="1"/>
          </p:nvSpPr>
          <p:spPr bwMode="auto">
            <a:xfrm>
              <a:off x="3977" y="94"/>
              <a:ext cx="2082073" cy="3240740"/>
            </a:xfrm>
            <a:custGeom>
              <a:avLst/>
              <a:gdLst/>
              <a:ahLst/>
              <a:cxnLst>
                <a:cxn ang="0">
                  <a:pos x="0" y="304"/>
                </a:cxn>
                <a:cxn ang="0">
                  <a:pos x="0" y="749"/>
                </a:cxn>
                <a:cxn ang="0">
                  <a:pos x="5" y="727"/>
                </a:cxn>
                <a:cxn ang="0">
                  <a:pos x="558" y="0"/>
                </a:cxn>
                <a:cxn ang="0">
                  <a:pos x="350" y="0"/>
                </a:cxn>
                <a:cxn ang="0">
                  <a:pos x="0" y="304"/>
                </a:cxn>
              </a:cxnLst>
              <a:rect l="0" t="0" r="r" b="b"/>
              <a:pathLst>
                <a:path w="558" h="749">
                  <a:moveTo>
                    <a:pt x="0" y="304"/>
                  </a:moveTo>
                  <a:cubicBezTo>
                    <a:pt x="0" y="749"/>
                    <a:pt x="0" y="749"/>
                    <a:pt x="0" y="749"/>
                  </a:cubicBezTo>
                  <a:cubicBezTo>
                    <a:pt x="1" y="741"/>
                    <a:pt x="3" y="734"/>
                    <a:pt x="5" y="727"/>
                  </a:cubicBezTo>
                  <a:cubicBezTo>
                    <a:pt x="91" y="351"/>
                    <a:pt x="325" y="71"/>
                    <a:pt x="558" y="0"/>
                  </a:cubicBezTo>
                  <a:cubicBezTo>
                    <a:pt x="350" y="0"/>
                    <a:pt x="350" y="0"/>
                    <a:pt x="350" y="0"/>
                  </a:cubicBezTo>
                  <a:cubicBezTo>
                    <a:pt x="227" y="62"/>
                    <a:pt x="103" y="166"/>
                    <a:pt x="0" y="304"/>
                  </a:cubicBezTo>
                  <a:close/>
                </a:path>
              </a:pathLst>
            </a:custGeom>
            <a:gradFill rotWithShape="1">
              <a:gsLst>
                <a:gs pos="0">
                  <a:schemeClr val="accent1"/>
                </a:gs>
                <a:gs pos="100000">
                  <a:schemeClr val="accent2"/>
                </a:gs>
              </a:gsLst>
              <a:lin ang="18900000" scaled="1"/>
            </a:gradFill>
            <a:ln w="9525">
              <a:no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grpSp>
      <p:sp>
        <p:nvSpPr>
          <p:cNvPr id="28" name="Line 12"/>
          <p:cNvSpPr>
            <a:spLocks noChangeShapeType="1"/>
          </p:cNvSpPr>
          <p:nvPr userDrawn="1"/>
        </p:nvSpPr>
        <p:spPr bwMode="auto">
          <a:xfrm>
            <a:off x="901701" y="828675"/>
            <a:ext cx="8242300"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
        <p:nvSpPr>
          <p:cNvPr id="2" name="Title Placeholder 1"/>
          <p:cNvSpPr>
            <a:spLocks noGrp="1"/>
          </p:cNvSpPr>
          <p:nvPr>
            <p:ph type="title"/>
          </p:nvPr>
        </p:nvSpPr>
        <p:spPr>
          <a:xfrm>
            <a:off x="1371600" y="342900"/>
            <a:ext cx="7315200" cy="571500"/>
          </a:xfrm>
          <a:prstGeom prst="rect">
            <a:avLst/>
          </a:prstGeom>
        </p:spPr>
        <p:txBody>
          <a:bodyPr vert="horz" lIns="91440" tIns="45720" rIns="91440" bIns="45720" rtlCol="0" anchor="t">
            <a:normAutofit/>
          </a:bodyPr>
          <a:lstStyle/>
          <a:p>
            <a:r>
              <a:rPr lang="en-US" smtClean="0"/>
              <a:t>Content Page with Text and Photo</a:t>
            </a:r>
            <a:endParaRPr lang="en-US"/>
          </a:p>
        </p:txBody>
      </p:sp>
      <p:sp>
        <p:nvSpPr>
          <p:cNvPr id="3" name="Text Placeholder 2"/>
          <p:cNvSpPr>
            <a:spLocks noGrp="1"/>
          </p:cNvSpPr>
          <p:nvPr>
            <p:ph type="body" idx="1"/>
          </p:nvPr>
        </p:nvSpPr>
        <p:spPr>
          <a:xfrm>
            <a:off x="685800" y="1371600"/>
            <a:ext cx="8001000" cy="34861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Line 12"/>
          <p:cNvSpPr>
            <a:spLocks noChangeShapeType="1"/>
          </p:cNvSpPr>
          <p:nvPr userDrawn="1"/>
        </p:nvSpPr>
        <p:spPr bwMode="auto">
          <a:xfrm>
            <a:off x="1600200" y="342900"/>
            <a:ext cx="7543800" cy="0"/>
          </a:xfrm>
          <a:prstGeom prst="line">
            <a:avLst/>
          </a:prstGeom>
          <a:noFill/>
          <a:ln w="15875" algn="ctr">
            <a:solidFill>
              <a:schemeClr val="accent6"/>
            </a:solidFill>
            <a:round/>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1520824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spcBef>
          <a:spcPct val="0"/>
        </a:spcBef>
        <a:buNone/>
        <a:defRPr sz="3600" i="1"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67528"/>
            <a:ext cx="9143997" cy="1916521"/>
          </a:xfrm>
          <a:prstGeom prst="rect">
            <a:avLst/>
          </a:prstGeom>
        </p:spPr>
      </p:pic>
      <p:pic>
        <p:nvPicPr>
          <p:cNvPr id="8" name="Picture 7" descr="Footer1.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3819210"/>
            <a:ext cx="9134804" cy="1410521"/>
          </a:xfrm>
          <a:prstGeom prst="rect">
            <a:avLst/>
          </a:prstGeom>
        </p:spPr>
      </p:pic>
      <p:sp>
        <p:nvSpPr>
          <p:cNvPr id="2" name="Title Placeholder 1"/>
          <p:cNvSpPr>
            <a:spLocks noGrp="1"/>
          </p:cNvSpPr>
          <p:nvPr>
            <p:ph type="title"/>
          </p:nvPr>
        </p:nvSpPr>
        <p:spPr>
          <a:xfrm>
            <a:off x="402745" y="177100"/>
            <a:ext cx="8042276" cy="655982"/>
          </a:xfrm>
          <a:prstGeom prst="rect">
            <a:avLst/>
          </a:prstGeom>
        </p:spPr>
        <p:txBody>
          <a:bodyPr vert="horz" lIns="91440" tIns="45720" rIns="91440" bIns="45720" rtlCol="0" anchor="b" anchorCtr="0">
            <a:noAutofit/>
          </a:bodyPr>
          <a:lstStyle/>
          <a:p>
            <a:r>
              <a:rPr lang="en-CA" dirty="0" smtClean="0"/>
              <a:t>Click to edit Master title style</a:t>
            </a:r>
            <a:endParaRPr dirty="0"/>
          </a:p>
        </p:txBody>
      </p:sp>
      <p:sp>
        <p:nvSpPr>
          <p:cNvPr id="3" name="Text Placeholder 2"/>
          <p:cNvSpPr>
            <a:spLocks noGrp="1"/>
          </p:cNvSpPr>
          <p:nvPr>
            <p:ph type="body" idx="1"/>
          </p:nvPr>
        </p:nvSpPr>
        <p:spPr>
          <a:xfrm>
            <a:off x="371241" y="1157608"/>
            <a:ext cx="8392324" cy="325755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sp>
        <p:nvSpPr>
          <p:cNvPr id="5" name="Footer Placeholder 4"/>
          <p:cNvSpPr>
            <a:spLocks noGrp="1"/>
          </p:cNvSpPr>
          <p:nvPr>
            <p:ph type="ftr" sz="quarter" idx="3"/>
          </p:nvPr>
        </p:nvSpPr>
        <p:spPr>
          <a:xfrm>
            <a:off x="4035408" y="4507056"/>
            <a:ext cx="4840941" cy="273844"/>
          </a:xfrm>
          <a:prstGeom prst="rect">
            <a:avLst/>
          </a:prstGeom>
        </p:spPr>
        <p:txBody>
          <a:bodyPr vert="horz" lIns="91440" tIns="45720" rIns="91440" bIns="45720" rtlCol="0" anchor="ctr"/>
          <a:lstStyle>
            <a:lvl1pPr algn="r">
              <a:defRPr sz="1800" b="1">
                <a:solidFill>
                  <a:schemeClr val="bg1"/>
                </a:solidFill>
                <a:effectLst>
                  <a:reflection blurRad="6350" stA="23000" endA="300" endPos="45500" dist="12700" dir="5400000" sy="-100000" algn="bl" rotWithShape="0"/>
                </a:effectLst>
              </a:defRPr>
            </a:lvl1pPr>
          </a:lstStyle>
          <a:p>
            <a:pPr defTabSz="457200"/>
            <a:r>
              <a:rPr lang="en-US" dirty="0" smtClean="0">
                <a:solidFill>
                  <a:prstClr val="white"/>
                </a:solidFill>
              </a:rPr>
              <a:t>Strategic Focus 2015-2018</a:t>
            </a:r>
            <a:endParaRPr lang="en-US" dirty="0">
              <a:solidFill>
                <a:prstClr val="white"/>
              </a:solidFill>
            </a:endParaRPr>
          </a:p>
        </p:txBody>
      </p:sp>
    </p:spTree>
    <p:extLst>
      <p:ext uri="{BB962C8B-B14F-4D97-AF65-F5344CB8AC3E}">
        <p14:creationId xmlns:p14="http://schemas.microsoft.com/office/powerpoint/2010/main" val="33616574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dt="0"/>
  <p:txStyles>
    <p:titleStyle>
      <a:lvl1pPr algn="l" defTabSz="914400" rtl="0" eaLnBrk="1" latinLnBrk="0" hangingPunct="1">
        <a:spcBef>
          <a:spcPct val="0"/>
        </a:spcBef>
        <a:buNone/>
        <a:defRPr sz="4600" kern="1200">
          <a:solidFill>
            <a:schemeClr val="bg2">
              <a:lumMod val="25000"/>
            </a:schemeClr>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3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193"/>
            <a:ext cx="7599612" cy="106303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43384"/>
            <a:ext cx="8229600" cy="28512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rgbClr val="FFFFFF"/>
                </a:solidFill>
              </a:defRPr>
            </a:lvl1pPr>
          </a:lstStyle>
          <a:p>
            <a:pPr defTabSz="457200"/>
            <a:fld id="{3701C7EB-1829-E740-8C81-BB8AC1B0CDD9}" type="datetimeFigureOut">
              <a:rPr lang="en-US" smtClean="0"/>
              <a:pPr defTabSz="457200"/>
              <a:t>5/30/2018</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rgbClr val="FFFFFF"/>
                </a:solidFill>
              </a:defRPr>
            </a:lvl1pPr>
          </a:lstStyle>
          <a:p>
            <a:pPr defTabSz="457200"/>
            <a:fld id="{0701DF18-A7E9-214B-BB2B-9B7ED8C0C632}" type="slidenum">
              <a:rPr lang="en-US" smtClean="0"/>
              <a:pPr defTabSz="457200"/>
              <a:t>‹#›</a:t>
            </a:fld>
            <a:endParaRPr lang="en-US" dirty="0"/>
          </a:p>
        </p:txBody>
      </p:sp>
    </p:spTree>
    <p:extLst>
      <p:ext uri="{BB962C8B-B14F-4D97-AF65-F5344CB8AC3E}">
        <p14:creationId xmlns:p14="http://schemas.microsoft.com/office/powerpoint/2010/main" val="3498965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77C804-2654-4877-B703-232ACA69CB32}" type="datetimeFigureOut">
              <a:rPr lang="en-CA" smtClean="0">
                <a:solidFill>
                  <a:prstClr val="black">
                    <a:tint val="75000"/>
                  </a:prstClr>
                </a:solidFill>
              </a:rPr>
              <a:pPr/>
              <a:t>30/05/2018</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5F305D5-E7CA-4D3A-B7E8-2B9D42DDD4F2}"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55943" y="133352"/>
            <a:ext cx="1588069" cy="1227699"/>
          </a:xfrm>
          <a:prstGeom prst="rect">
            <a:avLst/>
          </a:prstGeom>
        </p:spPr>
      </p:pic>
    </p:spTree>
    <p:extLst>
      <p:ext uri="{BB962C8B-B14F-4D97-AF65-F5344CB8AC3E}">
        <p14:creationId xmlns:p14="http://schemas.microsoft.com/office/powerpoint/2010/main" val="9430247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 xmlns:a16="http://schemas.microsoft.com/office/drawing/2014/main" id="{A93B5192-C90F-4E62-A9EF-B8EFBFAC8B4E}"/>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 xmlns:a16="http://schemas.microsoft.com/office/drawing/2014/main" id="{493C2B34-0BD8-4857-B592-97C86BB5D85A}"/>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 xmlns:a16="http://schemas.microsoft.com/office/drawing/2014/main" id="{699FE471-7837-4A4F-AB66-956D0509431E}"/>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41E3CCB-9AC0-46B8-8A61-F1BEF8B4005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4595277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23.jpeg"/><Relationship Id="rId4" Type="http://schemas.openxmlformats.org/officeDocument/2006/relationships/hyperlink" Target="http://www.google.ca/url?sa=i&amp;rct=j&amp;q=&amp;esrc=s&amp;source=images&amp;cd=&amp;cad=rja&amp;uact=8&amp;ved=0CAcQjRw&amp;url=http://www.communityroundtable.com/state-of-community-management/friday-roundup-socm-thank-you/&amp;ei=IU3vVLS1J4SuggTfjYH4DQ&amp;bvm=bv.86956481,d.eXY&amp;psig=AFQjCNGiYNt9kUsrsG4Br4D_K_AAGlSXVA&amp;ust=142505538430938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28950"/>
            <a:ext cx="6400800" cy="1752600"/>
          </a:xfrm>
        </p:spPr>
        <p:txBody>
          <a:bodyPr>
            <a:normAutofit fontScale="77500" lnSpcReduction="20000"/>
          </a:bodyPr>
          <a:lstStyle/>
          <a:p>
            <a:r>
              <a:rPr lang="en-US" sz="3600" dirty="0" smtClean="0">
                <a:solidFill>
                  <a:schemeClr val="bg2">
                    <a:lumMod val="50000"/>
                  </a:schemeClr>
                </a:solidFill>
              </a:rPr>
              <a:t>Creating a social inclusion movement in Waterloo Region!</a:t>
            </a:r>
          </a:p>
          <a:p>
            <a:endParaRPr lang="en-US" sz="3600" dirty="0" smtClean="0">
              <a:solidFill>
                <a:schemeClr val="bg2">
                  <a:lumMod val="50000"/>
                </a:schemeClr>
              </a:solidFill>
            </a:endParaRPr>
          </a:p>
          <a:p>
            <a:r>
              <a:rPr lang="en-US" sz="3600" dirty="0" smtClean="0">
                <a:solidFill>
                  <a:schemeClr val="tx1"/>
                </a:solidFill>
              </a:rPr>
              <a:t>May 30, 2018</a:t>
            </a:r>
            <a:endParaRPr lang="en-CA" sz="3600" dirty="0">
              <a:solidFill>
                <a:schemeClr val="tx1"/>
              </a:solidFill>
            </a:endParaRPr>
          </a:p>
        </p:txBody>
      </p:sp>
      <p:sp>
        <p:nvSpPr>
          <p:cNvPr id="4" name="Title 3"/>
          <p:cNvSpPr>
            <a:spLocks noGrp="1"/>
          </p:cNvSpPr>
          <p:nvPr>
            <p:ph type="ctrTitle"/>
          </p:nvPr>
        </p:nvSpPr>
        <p:spPr>
          <a:xfrm>
            <a:off x="685800" y="1428751"/>
            <a:ext cx="7772400" cy="1102519"/>
          </a:xfrm>
        </p:spPr>
        <p:txBody>
          <a:bodyPr>
            <a:noAutofit/>
          </a:bodyPr>
          <a:lstStyle/>
          <a:p>
            <a:r>
              <a:rPr lang="en-US" dirty="0" smtClean="0"/>
              <a:t>Social Inclusion: Everyone is welcome and can belong</a:t>
            </a:r>
            <a:endParaRPr lang="en-CA" dirty="0"/>
          </a:p>
        </p:txBody>
      </p:sp>
    </p:spTree>
    <p:extLst>
      <p:ext uri="{BB962C8B-B14F-4D97-AF65-F5344CB8AC3E}">
        <p14:creationId xmlns:p14="http://schemas.microsoft.com/office/powerpoint/2010/main" val="182998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Users\hannie\AppData\Local\Microsoft\Windows\Temporary Internet Files\Content.Outlook\DR9T7VLF\balls-wwr connected comm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57200"/>
            <a:ext cx="5867400" cy="445770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150"/>
            <a:ext cx="300513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103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CA" dirty="0"/>
          </a:p>
        </p:txBody>
      </p:sp>
      <p:sp>
        <p:nvSpPr>
          <p:cNvPr id="6" name="Content Placeholder 5"/>
          <p:cNvSpPr>
            <a:spLocks noGrp="1"/>
          </p:cNvSpPr>
          <p:nvPr>
            <p:ph idx="1"/>
          </p:nvPr>
        </p:nvSpPr>
        <p:spPr/>
        <p:txBody>
          <a:bodyPr/>
          <a:lstStyle/>
          <a:p>
            <a:pPr marL="0" indent="0">
              <a:buNone/>
            </a:pPr>
            <a:r>
              <a:rPr lang="en-US" dirty="0" smtClean="0">
                <a:solidFill>
                  <a:srgbClr val="00B050"/>
                </a:solidFill>
              </a:rPr>
              <a:t>Big idea </a:t>
            </a:r>
          </a:p>
          <a:p>
            <a:r>
              <a:rPr lang="en-US" dirty="0"/>
              <a:t>S</a:t>
            </a:r>
            <a:r>
              <a:rPr lang="en-US" dirty="0" smtClean="0"/>
              <a:t>ocial </a:t>
            </a:r>
            <a:r>
              <a:rPr lang="en-US" dirty="0"/>
              <a:t>I</a:t>
            </a:r>
            <a:r>
              <a:rPr lang="en-US" dirty="0" smtClean="0"/>
              <a:t>nclusion: Everyone is welcome and can belong.</a:t>
            </a:r>
          </a:p>
          <a:p>
            <a:pPr marL="0" indent="0">
              <a:buNone/>
            </a:pPr>
            <a:endParaRPr lang="en-US" dirty="0"/>
          </a:p>
          <a:p>
            <a:pPr marL="0" indent="0">
              <a:buNone/>
            </a:pPr>
            <a:r>
              <a:rPr lang="en-US" dirty="0" smtClean="0">
                <a:solidFill>
                  <a:srgbClr val="00B050"/>
                </a:solidFill>
              </a:rPr>
              <a:t>Challenge </a:t>
            </a:r>
          </a:p>
          <a:p>
            <a:r>
              <a:rPr lang="en-US" dirty="0" smtClean="0"/>
              <a:t>Create in Waterloo Region a social inclusion movement that seeks equity, prevents isolation and strengthens belonging.</a:t>
            </a:r>
            <a:endParaRPr lang="en-CA"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2" y="1885950"/>
            <a:ext cx="211708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69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315200" cy="613172"/>
          </a:xfrm>
        </p:spPr>
        <p:txBody>
          <a:bodyPr>
            <a:normAutofit fontScale="90000"/>
          </a:bodyPr>
          <a:lstStyle/>
          <a:p>
            <a:r>
              <a:rPr lang="en-US" dirty="0" smtClean="0"/>
              <a:t>What did we hear regarding social inclusion?</a:t>
            </a:r>
            <a:endParaRPr lang="en-CA" dirty="0"/>
          </a:p>
        </p:txBody>
      </p:sp>
      <p:sp>
        <p:nvSpPr>
          <p:cNvPr id="3" name="Content Placeholder 2"/>
          <p:cNvSpPr>
            <a:spLocks noGrp="1"/>
          </p:cNvSpPr>
          <p:nvPr>
            <p:ph idx="1"/>
          </p:nvPr>
        </p:nvSpPr>
        <p:spPr>
          <a:xfrm>
            <a:off x="1371600" y="1200151"/>
            <a:ext cx="7315200" cy="3394472"/>
          </a:xfrm>
        </p:spPr>
        <p:txBody>
          <a:bodyPr>
            <a:normAutofit fontScale="92500"/>
          </a:bodyPr>
          <a:lstStyle/>
          <a:p>
            <a:pPr marL="0" indent="0">
              <a:buNone/>
            </a:pPr>
            <a:r>
              <a:rPr lang="en-CA" dirty="0" smtClean="0"/>
              <a:t>In order to have wellbeing for everyone we need to:</a:t>
            </a:r>
          </a:p>
          <a:p>
            <a:r>
              <a:rPr lang="en-CA" dirty="0"/>
              <a:t>F</a:t>
            </a:r>
            <a:r>
              <a:rPr lang="en-CA" dirty="0" smtClean="0"/>
              <a:t>oster </a:t>
            </a:r>
            <a:r>
              <a:rPr lang="en-CA" dirty="0"/>
              <a:t>respectful and meaningful </a:t>
            </a:r>
            <a:r>
              <a:rPr lang="en-CA" dirty="0" smtClean="0"/>
              <a:t>relationships with each other.</a:t>
            </a:r>
          </a:p>
          <a:p>
            <a:r>
              <a:rPr lang="en-CA" dirty="0"/>
              <a:t>C</a:t>
            </a:r>
            <a:r>
              <a:rPr lang="en-CA" dirty="0" smtClean="0"/>
              <a:t>reate </a:t>
            </a:r>
            <a:r>
              <a:rPr lang="en-CA" dirty="0"/>
              <a:t>intercultural understanding and connection</a:t>
            </a:r>
            <a:r>
              <a:rPr lang="en-CA" dirty="0" smtClean="0"/>
              <a:t>.</a:t>
            </a:r>
          </a:p>
          <a:p>
            <a:r>
              <a:rPr lang="en-CA" dirty="0" smtClean="0"/>
              <a:t>Prevent isolation and deepen connection.</a:t>
            </a:r>
          </a:p>
          <a:p>
            <a:r>
              <a:rPr lang="en-CA" dirty="0" smtClean="0"/>
              <a:t>Strengthen belonging for everyone.</a:t>
            </a:r>
          </a:p>
          <a:p>
            <a:r>
              <a:rPr lang="en-CA" dirty="0" smtClean="0"/>
              <a:t>Acknowledge </a:t>
            </a:r>
            <a:r>
              <a:rPr lang="en-CA" dirty="0"/>
              <a:t>our </a:t>
            </a:r>
            <a:r>
              <a:rPr lang="en-CA" dirty="0" smtClean="0"/>
              <a:t>unconscious biases so </a:t>
            </a:r>
            <a:r>
              <a:rPr lang="en-CA" dirty="0"/>
              <a:t>we can be a catalyst for </a:t>
            </a:r>
            <a:r>
              <a:rPr lang="en-CA" dirty="0" smtClean="0"/>
              <a:t>reconciliation.  </a:t>
            </a:r>
          </a:p>
          <a:p>
            <a:endParaRPr lang="en-CA" dirty="0" smtClean="0"/>
          </a:p>
          <a:p>
            <a:endParaRPr lang="en-CA" dirty="0"/>
          </a:p>
        </p:txBody>
      </p:sp>
    </p:spTree>
    <p:extLst>
      <p:ext uri="{BB962C8B-B14F-4D97-AF65-F5344CB8AC3E}">
        <p14:creationId xmlns:p14="http://schemas.microsoft.com/office/powerpoint/2010/main" val="86543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a:t>
            </a:r>
            <a:endParaRPr lang="en-CA" dirty="0"/>
          </a:p>
        </p:txBody>
      </p:sp>
      <p:sp>
        <p:nvSpPr>
          <p:cNvPr id="3" name="Content Placeholder 2"/>
          <p:cNvSpPr>
            <a:spLocks noGrp="1"/>
          </p:cNvSpPr>
          <p:nvPr>
            <p:ph idx="1"/>
          </p:nvPr>
        </p:nvSpPr>
        <p:spPr/>
        <p:txBody>
          <a:bodyPr>
            <a:normAutofit/>
          </a:bodyPr>
          <a:lstStyle/>
          <a:p>
            <a:r>
              <a:rPr lang="en-US" dirty="0"/>
              <a:t>Today we are here to identify actions               to address social inclusion.</a:t>
            </a:r>
          </a:p>
          <a:p>
            <a:r>
              <a:rPr lang="en-US" dirty="0"/>
              <a:t>S</a:t>
            </a:r>
            <a:r>
              <a:rPr lang="en-US" dirty="0" smtClean="0"/>
              <a:t>tarted </a:t>
            </a:r>
            <a:r>
              <a:rPr lang="en-US" dirty="0" smtClean="0"/>
              <a:t>to gather ideas on </a:t>
            </a:r>
            <a:r>
              <a:rPr lang="en-US" dirty="0" smtClean="0"/>
              <a:t>actions</a:t>
            </a:r>
            <a:r>
              <a:rPr lang="en-US" dirty="0" smtClean="0"/>
              <a:t>.</a:t>
            </a:r>
          </a:p>
          <a:p>
            <a:r>
              <a:rPr lang="en-US" dirty="0" smtClean="0"/>
              <a:t>Conducting a scan of existing work.</a:t>
            </a:r>
          </a:p>
          <a:p>
            <a:r>
              <a:rPr lang="en-US" dirty="0" smtClean="0"/>
              <a:t>Handout summarizing this when you came in.</a:t>
            </a:r>
          </a:p>
          <a:p>
            <a:r>
              <a:rPr lang="en-US" dirty="0" smtClean="0"/>
              <a:t>If </a:t>
            </a:r>
            <a:r>
              <a:rPr lang="en-US" dirty="0" smtClean="0"/>
              <a:t>you are interested in the                                  other big idea areas we can get you       involved --- just not today.</a:t>
            </a:r>
          </a:p>
          <a:p>
            <a:endParaRPr lang="en-US" dirty="0" smtClean="0"/>
          </a:p>
          <a:p>
            <a:endParaRPr lang="en-CA" dirty="0"/>
          </a:p>
        </p:txBody>
      </p:sp>
      <p:pic>
        <p:nvPicPr>
          <p:cNvPr id="5" name="Picture 4" descr="C:\Users\hannie\AppData\Local\Microsoft\Windows\Temporary Internet Files\Content.Outlook\DR9T7VLF\balls-wwr connected comm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871" y="3105150"/>
            <a:ext cx="1752600" cy="1905000"/>
          </a:xfrm>
          <a:prstGeom prst="rect">
            <a:avLst/>
          </a:prstGeom>
          <a:noFill/>
          <a:ln>
            <a:noFill/>
          </a:ln>
        </p:spPr>
      </p:pic>
    </p:spTree>
    <p:extLst>
      <p:ext uri="{BB962C8B-B14F-4D97-AF65-F5344CB8AC3E}">
        <p14:creationId xmlns:p14="http://schemas.microsoft.com/office/powerpoint/2010/main" val="4227727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questions?</a:t>
            </a:r>
            <a:endParaRPr lang="en-CA" dirty="0"/>
          </a:p>
        </p:txBody>
      </p:sp>
      <p:sp>
        <p:nvSpPr>
          <p:cNvPr id="3" name="Content Placeholder 2"/>
          <p:cNvSpPr>
            <a:spLocks noGrp="1"/>
          </p:cNvSpPr>
          <p:nvPr>
            <p:ph idx="1"/>
          </p:nvPr>
        </p:nvSpPr>
        <p:spPr/>
        <p:txBody>
          <a:bodyPr/>
          <a:lstStyle/>
          <a:p>
            <a:endParaRPr lang="en-CA" dirty="0"/>
          </a:p>
        </p:txBody>
      </p:sp>
      <p:sp>
        <p:nvSpPr>
          <p:cNvPr id="4"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657" y="1504950"/>
            <a:ext cx="523635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028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Social Inclusion Movements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tx1"/>
                </a:solidFill>
              </a:rPr>
              <a:t>John Lord</a:t>
            </a:r>
          </a:p>
          <a:p>
            <a:r>
              <a:rPr lang="en-CA" dirty="0"/>
              <a:t>R</a:t>
            </a:r>
            <a:r>
              <a:rPr lang="en-CA" dirty="0" smtClean="0"/>
              <a:t>esearcher</a:t>
            </a:r>
            <a:r>
              <a:rPr lang="en-CA" dirty="0"/>
              <a:t>, author, and facilitator. </a:t>
            </a:r>
            <a:endParaRPr lang="en-CA" dirty="0" smtClean="0"/>
          </a:p>
          <a:p>
            <a:r>
              <a:rPr lang="en-CA" dirty="0"/>
              <a:t>F</a:t>
            </a:r>
            <a:r>
              <a:rPr lang="en-CA" dirty="0" smtClean="0"/>
              <a:t>ounder </a:t>
            </a:r>
            <a:r>
              <a:rPr lang="en-CA" dirty="0"/>
              <a:t>and first director of the Centre for Community Based Research in Kitchener, </a:t>
            </a:r>
            <a:endParaRPr lang="en-CA" dirty="0" smtClean="0"/>
          </a:p>
          <a:p>
            <a:r>
              <a:rPr lang="en-CA" dirty="0"/>
              <a:t>A</a:t>
            </a:r>
            <a:r>
              <a:rPr lang="en-CA" dirty="0" smtClean="0"/>
              <a:t>uthor </a:t>
            </a:r>
            <a:r>
              <a:rPr lang="en-CA" dirty="0"/>
              <a:t>of seven books, including </a:t>
            </a:r>
            <a:r>
              <a:rPr lang="en-CA" i="1" dirty="0"/>
              <a:t>Pathways to Inclusion</a:t>
            </a:r>
            <a:r>
              <a:rPr lang="en-CA" dirty="0"/>
              <a:t> and </a:t>
            </a:r>
            <a:r>
              <a:rPr lang="en-CA" i="1" dirty="0"/>
              <a:t>Facilitating an Everyday Life</a:t>
            </a:r>
            <a:r>
              <a:rPr lang="en-CA" dirty="0"/>
              <a:t>. </a:t>
            </a:r>
            <a:endParaRPr lang="en-CA" dirty="0" smtClean="0"/>
          </a:p>
          <a:p>
            <a:r>
              <a:rPr lang="en-CA" dirty="0"/>
              <a:t>M</a:t>
            </a:r>
            <a:r>
              <a:rPr lang="en-CA" dirty="0" smtClean="0"/>
              <a:t>ember </a:t>
            </a:r>
            <a:r>
              <a:rPr lang="en-CA" dirty="0"/>
              <a:t>of the New Story Group of Waterloo Region and serves on the Reference Group for </a:t>
            </a:r>
            <a:r>
              <a:rPr lang="en-CA" dirty="0" smtClean="0"/>
              <a:t>Wellbeing </a:t>
            </a:r>
            <a:r>
              <a:rPr lang="en-CA" dirty="0"/>
              <a:t>Waterloo. </a:t>
            </a:r>
            <a:endParaRPr lang="en-CA" dirty="0" smtClean="0"/>
          </a:p>
          <a:p>
            <a:r>
              <a:rPr lang="en-CA" dirty="0" smtClean="0"/>
              <a:t>He </a:t>
            </a:r>
            <a:r>
              <a:rPr lang="en-CA" dirty="0"/>
              <a:t>recently was awarded the Order of Canada for his contributions to Canada.</a:t>
            </a:r>
          </a:p>
        </p:txBody>
      </p:sp>
    </p:spTree>
    <p:extLst>
      <p:ext uri="{BB962C8B-B14F-4D97-AF65-F5344CB8AC3E}">
        <p14:creationId xmlns:p14="http://schemas.microsoft.com/office/powerpoint/2010/main" val="65755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16"/>
          <p:cNvSpPr txBox="1">
            <a:spLocks noChangeArrowheads="1"/>
          </p:cNvSpPr>
          <p:nvPr/>
        </p:nvSpPr>
        <p:spPr bwMode="auto">
          <a:xfrm>
            <a:off x="3267075" y="4914901"/>
            <a:ext cx="2624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0"/>
              </a:spcBef>
              <a:spcAft>
                <a:spcPct val="0"/>
              </a:spcAft>
            </a:pPr>
            <a:r>
              <a:rPr lang="en-US" altLang="en-US" sz="1400" smtClean="0">
                <a:solidFill>
                  <a:srgbClr val="000000"/>
                </a:solidFill>
              </a:rPr>
              <a:t>www.facilitationleadership.com</a:t>
            </a:r>
          </a:p>
        </p:txBody>
      </p:sp>
      <p:sp>
        <p:nvSpPr>
          <p:cNvPr id="3075" name="Title 1"/>
          <p:cNvSpPr>
            <a:spLocks noGrp="1" noChangeArrowheads="1"/>
          </p:cNvSpPr>
          <p:nvPr>
            <p:ph type="ctrTitle"/>
          </p:nvPr>
        </p:nvSpPr>
        <p:spPr>
          <a:xfrm>
            <a:off x="609600" y="531019"/>
            <a:ext cx="7772400" cy="1771650"/>
          </a:xfrm>
        </p:spPr>
        <p:txBody>
          <a:bodyPr/>
          <a:lstStyle/>
          <a:p>
            <a:r>
              <a:rPr lang="en-CA" altLang="en-US" sz="7200" dirty="0" smtClean="0">
                <a:solidFill>
                  <a:schemeClr val="bg1"/>
                </a:solidFill>
                <a:latin typeface="Agency FB" pitchFamily="34" charset="0"/>
              </a:rPr>
              <a:t>Social Movements:</a:t>
            </a:r>
            <a:br>
              <a:rPr lang="en-CA" altLang="en-US" sz="7200" dirty="0" smtClean="0">
                <a:solidFill>
                  <a:schemeClr val="bg1"/>
                </a:solidFill>
                <a:latin typeface="Agency FB" pitchFamily="34" charset="0"/>
              </a:rPr>
            </a:br>
            <a:r>
              <a:rPr lang="en-CA" altLang="en-US" sz="5400" dirty="0" smtClean="0">
                <a:latin typeface="Agency FB" pitchFamily="34" charset="0"/>
              </a:rPr>
              <a:t>Insights for Inclusion</a:t>
            </a:r>
            <a:r>
              <a:rPr lang="en-CA" altLang="en-US" sz="7200" dirty="0" smtClean="0">
                <a:latin typeface="Agency FB" pitchFamily="34" charset="0"/>
              </a:rPr>
              <a:t/>
            </a:r>
            <a:br>
              <a:rPr lang="en-CA" altLang="en-US" sz="7200" dirty="0" smtClean="0">
                <a:latin typeface="Agency FB" pitchFamily="34" charset="0"/>
              </a:rPr>
            </a:br>
            <a:endParaRPr lang="en-CA" altLang="en-US" sz="7200" dirty="0" smtClean="0">
              <a:latin typeface="Agency FB" pitchFamily="34" charset="0"/>
            </a:endParaRPr>
          </a:p>
        </p:txBody>
      </p:sp>
      <p:sp>
        <p:nvSpPr>
          <p:cNvPr id="3076" name="Subtitle 2"/>
          <p:cNvSpPr>
            <a:spLocks noGrp="1" noChangeArrowheads="1"/>
          </p:cNvSpPr>
          <p:nvPr>
            <p:ph type="subTitle" idx="1"/>
          </p:nvPr>
        </p:nvSpPr>
        <p:spPr>
          <a:xfrm>
            <a:off x="1295400" y="2038350"/>
            <a:ext cx="6400800" cy="2321719"/>
          </a:xfrm>
        </p:spPr>
        <p:txBody>
          <a:bodyPr/>
          <a:lstStyle/>
          <a:p>
            <a:r>
              <a:rPr lang="en-CA" altLang="en-US" sz="2800" dirty="0" smtClean="0"/>
              <a:t>Presentation to </a:t>
            </a:r>
          </a:p>
          <a:p>
            <a:r>
              <a:rPr lang="en-CA" altLang="en-US" sz="2800" b="1" i="1" dirty="0" smtClean="0"/>
              <a:t>Insights into Inclusion</a:t>
            </a:r>
          </a:p>
          <a:p>
            <a:r>
              <a:rPr lang="en-CA" altLang="en-US" sz="2800" dirty="0" smtClean="0"/>
              <a:t>Wellbeing Waterloo </a:t>
            </a:r>
            <a:endParaRPr lang="en-CA" altLang="en-US" sz="2800" b="1" dirty="0" smtClean="0"/>
          </a:p>
          <a:p>
            <a:r>
              <a:rPr lang="en-CA" altLang="en-US" sz="2800" b="1" dirty="0" smtClean="0"/>
              <a:t>John Lord</a:t>
            </a:r>
          </a:p>
          <a:p>
            <a:r>
              <a:rPr lang="en-CA" altLang="en-US" sz="2000" dirty="0" smtClean="0"/>
              <a:t>May 30, 2018</a:t>
            </a:r>
          </a:p>
          <a:p>
            <a:endParaRPr lang="en-CA" altLang="en-US" sz="2800" dirty="0" smtClean="0"/>
          </a:p>
        </p:txBody>
      </p:sp>
    </p:spTree>
    <p:extLst>
      <p:ext uri="{BB962C8B-B14F-4D97-AF65-F5344CB8AC3E}">
        <p14:creationId xmlns:p14="http://schemas.microsoft.com/office/powerpoint/2010/main" val="2142369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a:extLst>
              <a:ext uri="{FF2B5EF4-FFF2-40B4-BE49-F238E27FC236}">
                <a16:creationId xmlns="" xmlns:a16="http://schemas.microsoft.com/office/drawing/2014/main" id="{230B4EC5-C584-40DA-A59F-8EE4CAFCFA63}"/>
              </a:ext>
            </a:extLst>
          </p:cNvPr>
          <p:cNvSpPr>
            <a:spLocks noChangeArrowheads="1"/>
          </p:cNvSpPr>
          <p:nvPr/>
        </p:nvSpPr>
        <p:spPr bwMode="auto">
          <a:xfrm>
            <a:off x="304800" y="1531144"/>
            <a:ext cx="838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eaLnBrk="1" fontAlgn="base" hangingPunct="1">
              <a:spcBef>
                <a:spcPct val="0"/>
              </a:spcBef>
              <a:spcAft>
                <a:spcPct val="0"/>
              </a:spcAft>
              <a:buFont typeface="Wingdings" panose="05000000000000000000" pitchFamily="2" charset="2"/>
              <a:buChar char="Ø"/>
              <a:defRPr/>
            </a:pPr>
            <a:r>
              <a:rPr lang="en-US" altLang="en-US" sz="3600" dirty="0">
                <a:solidFill>
                  <a:srgbClr val="47008E"/>
                </a:solidFill>
              </a:rPr>
              <a:t>Civil rights movement</a:t>
            </a:r>
          </a:p>
          <a:p>
            <a:pPr marL="571500" indent="-571500" eaLnBrk="1" fontAlgn="base" hangingPunct="1">
              <a:spcBef>
                <a:spcPct val="0"/>
              </a:spcBef>
              <a:spcAft>
                <a:spcPct val="0"/>
              </a:spcAft>
              <a:buFont typeface="Wingdings" panose="05000000000000000000" pitchFamily="2" charset="2"/>
              <a:buChar char="Ø"/>
              <a:defRPr/>
            </a:pPr>
            <a:r>
              <a:rPr lang="en-US" altLang="en-US" sz="3600" dirty="0">
                <a:solidFill>
                  <a:srgbClr val="47008E"/>
                </a:solidFill>
              </a:rPr>
              <a:t>The women’s movement </a:t>
            </a:r>
          </a:p>
          <a:p>
            <a:pPr marL="571500" indent="-571500" eaLnBrk="1" fontAlgn="base" hangingPunct="1">
              <a:spcBef>
                <a:spcPct val="0"/>
              </a:spcBef>
              <a:spcAft>
                <a:spcPct val="0"/>
              </a:spcAft>
              <a:buFont typeface="Wingdings" panose="05000000000000000000" pitchFamily="2" charset="2"/>
              <a:buChar char="Ø"/>
              <a:defRPr/>
            </a:pPr>
            <a:r>
              <a:rPr lang="en-US" altLang="en-US" sz="3600" dirty="0">
                <a:solidFill>
                  <a:srgbClr val="47008E"/>
                </a:solidFill>
              </a:rPr>
              <a:t>The environmental movement </a:t>
            </a:r>
          </a:p>
          <a:p>
            <a:pPr marL="571500" indent="-571500" eaLnBrk="1" fontAlgn="base" hangingPunct="1">
              <a:spcBef>
                <a:spcPct val="0"/>
              </a:spcBef>
              <a:spcAft>
                <a:spcPct val="0"/>
              </a:spcAft>
              <a:buFont typeface="Wingdings" panose="05000000000000000000" pitchFamily="2" charset="2"/>
              <a:buChar char="Ø"/>
              <a:defRPr/>
            </a:pPr>
            <a:r>
              <a:rPr lang="en-US" altLang="en-US" sz="3600" dirty="0" err="1">
                <a:solidFill>
                  <a:srgbClr val="47008E"/>
                </a:solidFill>
              </a:rPr>
              <a:t>MeToo</a:t>
            </a:r>
            <a:r>
              <a:rPr lang="en-US" altLang="en-US" sz="3600" dirty="0">
                <a:solidFill>
                  <a:srgbClr val="47008E"/>
                </a:solidFill>
              </a:rPr>
              <a:t> </a:t>
            </a:r>
            <a:r>
              <a:rPr lang="en-US" altLang="en-US" sz="3600" dirty="0" smtClean="0">
                <a:solidFill>
                  <a:srgbClr val="47008E"/>
                </a:solidFill>
              </a:rPr>
              <a:t>movement</a:t>
            </a:r>
            <a:endParaRPr lang="en-US" altLang="en-US" sz="3600" dirty="0">
              <a:solidFill>
                <a:srgbClr val="47008E"/>
              </a:solidFill>
            </a:endParaRPr>
          </a:p>
          <a:p>
            <a:pPr eaLnBrk="1" fontAlgn="base" hangingPunct="1">
              <a:spcBef>
                <a:spcPct val="0"/>
              </a:spcBef>
              <a:spcAft>
                <a:spcPct val="0"/>
              </a:spcAft>
              <a:buFontTx/>
              <a:buNone/>
              <a:defRPr/>
            </a:pPr>
            <a:r>
              <a:rPr lang="en-US" altLang="en-US" sz="3600" i="1" dirty="0">
                <a:solidFill>
                  <a:srgbClr val="47008E"/>
                </a:solidFill>
              </a:rPr>
              <a:t>Social movements impact </a:t>
            </a:r>
          </a:p>
          <a:p>
            <a:pPr eaLnBrk="1" fontAlgn="base" hangingPunct="1">
              <a:spcBef>
                <a:spcPct val="0"/>
              </a:spcBef>
              <a:spcAft>
                <a:spcPct val="0"/>
              </a:spcAft>
              <a:buFontTx/>
              <a:buNone/>
              <a:defRPr/>
            </a:pPr>
            <a:r>
              <a:rPr lang="en-US" altLang="en-US" sz="3600" i="1" dirty="0">
                <a:solidFill>
                  <a:srgbClr val="47008E"/>
                </a:solidFill>
              </a:rPr>
              <a:t>attitudes and practices</a:t>
            </a:r>
          </a:p>
        </p:txBody>
      </p:sp>
      <p:pic>
        <p:nvPicPr>
          <p:cNvPr id="5123" name="Picture 9" desc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200400"/>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0"/>
          <p:cNvSpPr txBox="1">
            <a:spLocks noChangeArrowheads="1"/>
          </p:cNvSpPr>
          <p:nvPr/>
        </p:nvSpPr>
        <p:spPr bwMode="auto">
          <a:xfrm>
            <a:off x="3267075" y="4914901"/>
            <a:ext cx="2624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0"/>
              </a:spcBef>
              <a:spcAft>
                <a:spcPct val="0"/>
              </a:spcAft>
            </a:pPr>
            <a:r>
              <a:rPr lang="en-US" altLang="en-US" sz="1400" smtClean="0">
                <a:solidFill>
                  <a:srgbClr val="000000"/>
                </a:solidFill>
              </a:rPr>
              <a:t>www.facilitationleadership.com</a:t>
            </a:r>
          </a:p>
        </p:txBody>
      </p:sp>
      <p:sp>
        <p:nvSpPr>
          <p:cNvPr id="5125" name="Rectangle 1"/>
          <p:cNvSpPr>
            <a:spLocks noChangeArrowheads="1"/>
          </p:cNvSpPr>
          <p:nvPr/>
        </p:nvSpPr>
        <p:spPr bwMode="auto">
          <a:xfrm>
            <a:off x="304800" y="20717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2800" dirty="0" smtClean="0">
                <a:solidFill>
                  <a:schemeClr val="bg1"/>
                </a:solidFill>
              </a:rPr>
              <a:t>When you think of </a:t>
            </a:r>
            <a:r>
              <a:rPr lang="en-US" altLang="en-US" sz="2800" dirty="0" smtClean="0">
                <a:solidFill>
                  <a:schemeClr val="bg1"/>
                </a:solidFill>
              </a:rPr>
              <a:t>Social </a:t>
            </a:r>
            <a:r>
              <a:rPr lang="en-US" altLang="en-US" sz="2800" dirty="0" smtClean="0">
                <a:solidFill>
                  <a:schemeClr val="bg1"/>
                </a:solidFill>
              </a:rPr>
              <a:t>Movements, </a:t>
            </a:r>
            <a:endParaRPr lang="en-US" altLang="en-US" sz="2800" dirty="0" smtClean="0">
              <a:solidFill>
                <a:schemeClr val="bg1"/>
              </a:solidFill>
            </a:endParaRPr>
          </a:p>
          <a:p>
            <a:pPr algn="ctr" fontAlgn="base">
              <a:spcBef>
                <a:spcPct val="0"/>
              </a:spcBef>
              <a:spcAft>
                <a:spcPct val="0"/>
              </a:spcAft>
            </a:pPr>
            <a:r>
              <a:rPr lang="en-US" altLang="en-US" sz="2800" dirty="0" smtClean="0">
                <a:solidFill>
                  <a:schemeClr val="bg1"/>
                </a:solidFill>
              </a:rPr>
              <a:t>what </a:t>
            </a:r>
            <a:r>
              <a:rPr lang="en-US" altLang="en-US" sz="2800" dirty="0" smtClean="0">
                <a:solidFill>
                  <a:schemeClr val="bg1"/>
                </a:solidFill>
              </a:rPr>
              <a:t>comes to mind?</a:t>
            </a:r>
          </a:p>
        </p:txBody>
      </p:sp>
    </p:spTree>
    <p:extLst>
      <p:ext uri="{BB962C8B-B14F-4D97-AF65-F5344CB8AC3E}">
        <p14:creationId xmlns:p14="http://schemas.microsoft.com/office/powerpoint/2010/main" val="384375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p:txBody>
          <a:bodyPr/>
          <a:lstStyle/>
          <a:p>
            <a:r>
              <a:rPr lang="en-CA" smtClean="0">
                <a:solidFill>
                  <a:schemeClr val="bg1"/>
                </a:solidFill>
              </a:rPr>
              <a:t>The Inclusion Movement </a:t>
            </a:r>
          </a:p>
        </p:txBody>
      </p:sp>
      <p:sp>
        <p:nvSpPr>
          <p:cNvPr id="3" name="Content Placeholder 2">
            <a:extLst>
              <a:ext uri="{FF2B5EF4-FFF2-40B4-BE49-F238E27FC236}">
                <a16:creationId xmlns="" xmlns:a16="http://schemas.microsoft.com/office/drawing/2014/main" id="{A4AFD12E-FD9E-4C1A-ACD8-90B8088EFFDD}"/>
              </a:ext>
            </a:extLst>
          </p:cNvPr>
          <p:cNvSpPr>
            <a:spLocks noGrp="1"/>
          </p:cNvSpPr>
          <p:nvPr>
            <p:ph idx="1"/>
          </p:nvPr>
        </p:nvSpPr>
        <p:spPr/>
        <p:txBody>
          <a:bodyPr/>
          <a:lstStyle/>
          <a:p>
            <a:pPr marL="0" indent="0">
              <a:buFontTx/>
              <a:buNone/>
              <a:defRPr/>
            </a:pPr>
            <a:r>
              <a:rPr lang="en-CA" sz="4000" i="1" dirty="0">
                <a:solidFill>
                  <a:srgbClr val="43319F"/>
                </a:solidFill>
              </a:rPr>
              <a:t>Roots of the Inclusion Movement…</a:t>
            </a:r>
          </a:p>
          <a:p>
            <a:pPr marL="0" indent="0">
              <a:buFontTx/>
              <a:buNone/>
              <a:defRPr/>
            </a:pPr>
            <a:endParaRPr lang="en-CA" sz="1400" dirty="0">
              <a:solidFill>
                <a:srgbClr val="43319F"/>
              </a:solidFill>
            </a:endParaRPr>
          </a:p>
          <a:p>
            <a:pPr>
              <a:buFont typeface="Wingdings" panose="05000000000000000000" pitchFamily="2" charset="2"/>
              <a:buChar char="Ø"/>
              <a:defRPr/>
            </a:pPr>
            <a:r>
              <a:rPr lang="en-CA" sz="4000" dirty="0">
                <a:solidFill>
                  <a:srgbClr val="43319F"/>
                </a:solidFill>
              </a:rPr>
              <a:t>Independent living movement </a:t>
            </a:r>
          </a:p>
          <a:p>
            <a:pPr>
              <a:buFont typeface="Wingdings" panose="05000000000000000000" pitchFamily="2" charset="2"/>
              <a:buChar char="Ø"/>
              <a:defRPr/>
            </a:pPr>
            <a:r>
              <a:rPr lang="en-CA" sz="4000" dirty="0">
                <a:solidFill>
                  <a:srgbClr val="43319F"/>
                </a:solidFill>
              </a:rPr>
              <a:t>Community living movement </a:t>
            </a:r>
          </a:p>
          <a:p>
            <a:pPr>
              <a:buFont typeface="Wingdings" panose="05000000000000000000" pitchFamily="2" charset="2"/>
              <a:buChar char="Ø"/>
              <a:defRPr/>
            </a:pPr>
            <a:r>
              <a:rPr lang="en-CA" sz="4000" dirty="0">
                <a:solidFill>
                  <a:srgbClr val="43319F"/>
                </a:solidFill>
              </a:rPr>
              <a:t>Mental health movement</a:t>
            </a:r>
          </a:p>
          <a:p>
            <a:pPr>
              <a:buFont typeface="Wingdings" panose="05000000000000000000" pitchFamily="2" charset="2"/>
              <a:buChar char="Ø"/>
              <a:defRPr/>
            </a:pPr>
            <a:endParaRPr lang="en-CA" dirty="0"/>
          </a:p>
          <a:p>
            <a:pPr>
              <a:defRPr/>
            </a:pPr>
            <a:endParaRPr lang="en-CA" dirty="0"/>
          </a:p>
        </p:txBody>
      </p:sp>
    </p:spTree>
    <p:extLst>
      <p:ext uri="{BB962C8B-B14F-4D97-AF65-F5344CB8AC3E}">
        <p14:creationId xmlns:p14="http://schemas.microsoft.com/office/powerpoint/2010/main" val="283292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CA" smtClean="0">
                <a:solidFill>
                  <a:schemeClr val="bg1"/>
                </a:solidFill>
              </a:rPr>
              <a:t>How Inclusion Movement Grew</a:t>
            </a:r>
          </a:p>
        </p:txBody>
      </p:sp>
      <p:sp>
        <p:nvSpPr>
          <p:cNvPr id="3" name="Content Placeholder 2">
            <a:extLst>
              <a:ext uri="{FF2B5EF4-FFF2-40B4-BE49-F238E27FC236}">
                <a16:creationId xmlns="" xmlns:a16="http://schemas.microsoft.com/office/drawing/2014/main" id="{A48B2639-6118-4DB0-B899-A0FC18752639}"/>
              </a:ext>
            </a:extLst>
          </p:cNvPr>
          <p:cNvSpPr>
            <a:spLocks noGrp="1"/>
          </p:cNvSpPr>
          <p:nvPr>
            <p:ph idx="1"/>
          </p:nvPr>
        </p:nvSpPr>
        <p:spPr/>
        <p:txBody>
          <a:bodyPr/>
          <a:lstStyle/>
          <a:p>
            <a:pPr marL="0" indent="0">
              <a:buFontTx/>
              <a:buNone/>
              <a:defRPr/>
            </a:pPr>
            <a:endParaRPr lang="en-CA" sz="1200" dirty="0"/>
          </a:p>
          <a:p>
            <a:pPr>
              <a:buFont typeface="Wingdings" panose="05000000000000000000" pitchFamily="2" charset="2"/>
              <a:buChar char="Ø"/>
              <a:defRPr/>
            </a:pPr>
            <a:r>
              <a:rPr lang="en-CA" sz="2800" dirty="0"/>
              <a:t>By early 2000’s, social inclusion was identified as a social determinate of health</a:t>
            </a:r>
          </a:p>
          <a:p>
            <a:pPr marL="0" indent="0">
              <a:buFontTx/>
              <a:buNone/>
              <a:defRPr/>
            </a:pPr>
            <a:r>
              <a:rPr lang="en-CA" sz="2800" i="1" dirty="0">
                <a:solidFill>
                  <a:srgbClr val="2A1B70"/>
                </a:solidFill>
              </a:rPr>
              <a:t>“Inclusion is good for you, it expands your relationships, and can enhance your health and well-being.”</a:t>
            </a:r>
          </a:p>
          <a:p>
            <a:pPr marL="0" indent="0">
              <a:buFontTx/>
              <a:buNone/>
              <a:defRPr/>
            </a:pPr>
            <a:r>
              <a:rPr lang="en-CA" sz="2800" dirty="0"/>
              <a:t>More groups began to embrace inclusion – public health, crime prevention, urban planning…</a:t>
            </a:r>
          </a:p>
        </p:txBody>
      </p:sp>
    </p:spTree>
    <p:extLst>
      <p:ext uri="{BB962C8B-B14F-4D97-AF65-F5344CB8AC3E}">
        <p14:creationId xmlns:p14="http://schemas.microsoft.com/office/powerpoint/2010/main" val="2898002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8" name="Subtitle 7"/>
          <p:cNvSpPr>
            <a:spLocks noGrp="1"/>
          </p:cNvSpPr>
          <p:nvPr>
            <p:ph type="subTitle" idx="11"/>
          </p:nvPr>
        </p:nvSpPr>
        <p:spPr/>
        <p:txBody>
          <a:bodyPr>
            <a:normAutofit fontScale="92500" lnSpcReduction="20000"/>
          </a:bodyPr>
          <a:lstStyle/>
          <a:p>
            <a:endParaRPr lang="en-CA"/>
          </a:p>
        </p:txBody>
      </p:sp>
      <p:sp>
        <p:nvSpPr>
          <p:cNvPr id="7" name="Content Placeholder 6"/>
          <p:cNvSpPr>
            <a:spLocks noGrp="1"/>
          </p:cNvSpPr>
          <p:nvPr>
            <p:ph idx="1"/>
          </p:nvPr>
        </p:nvSpPr>
        <p:spPr/>
        <p:txBody>
          <a:bodyPr/>
          <a:lstStyle/>
          <a:p>
            <a:endParaRPr lang="en-CA"/>
          </a:p>
        </p:txBody>
      </p:sp>
      <p:pic>
        <p:nvPicPr>
          <p:cNvPr id="1026" name="Picture 2" descr="Image result for welcome we are glad you are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1043093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04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r>
              <a:rPr lang="en-CA" smtClean="0">
                <a:solidFill>
                  <a:schemeClr val="bg1"/>
                </a:solidFill>
              </a:rPr>
              <a:t>Attributes of Social Movements </a:t>
            </a:r>
          </a:p>
        </p:txBody>
      </p:sp>
      <p:sp>
        <p:nvSpPr>
          <p:cNvPr id="3" name="Content Placeholder 2">
            <a:extLst>
              <a:ext uri="{FF2B5EF4-FFF2-40B4-BE49-F238E27FC236}">
                <a16:creationId xmlns="" xmlns:a16="http://schemas.microsoft.com/office/drawing/2014/main" id="{CBFE8064-4931-4795-BA84-82A453EFFDB9}"/>
              </a:ext>
            </a:extLst>
          </p:cNvPr>
          <p:cNvSpPr>
            <a:spLocks noGrp="1"/>
          </p:cNvSpPr>
          <p:nvPr>
            <p:ph idx="1"/>
          </p:nvPr>
        </p:nvSpPr>
        <p:spPr>
          <a:xfrm>
            <a:off x="457200" y="1200151"/>
            <a:ext cx="8458200" cy="3394472"/>
          </a:xfrm>
        </p:spPr>
        <p:txBody>
          <a:bodyPr/>
          <a:lstStyle/>
          <a:p>
            <a:pPr marL="0" indent="0">
              <a:buFontTx/>
              <a:buNone/>
              <a:defRPr/>
            </a:pPr>
            <a:r>
              <a:rPr lang="en-CA" sz="2800" i="1" dirty="0"/>
              <a:t>What we can learn from inclusion movement research:</a:t>
            </a:r>
          </a:p>
          <a:p>
            <a:pPr>
              <a:buFont typeface="Wingdings" panose="05000000000000000000" pitchFamily="2" charset="2"/>
              <a:buChar char="Ø"/>
              <a:defRPr/>
            </a:pPr>
            <a:r>
              <a:rPr lang="en-CA" sz="2800" dirty="0"/>
              <a:t>Human rights based and grievance oriented</a:t>
            </a:r>
          </a:p>
          <a:p>
            <a:pPr>
              <a:buFont typeface="Wingdings" panose="05000000000000000000" pitchFamily="2" charset="2"/>
              <a:buChar char="Ø"/>
              <a:defRPr/>
            </a:pPr>
            <a:r>
              <a:rPr lang="en-CA" sz="2800" dirty="0"/>
              <a:t>Strong leadership</a:t>
            </a:r>
          </a:p>
          <a:p>
            <a:pPr>
              <a:buFont typeface="Wingdings" panose="05000000000000000000" pitchFamily="2" charset="2"/>
              <a:buChar char="Ø"/>
              <a:defRPr/>
            </a:pPr>
            <a:r>
              <a:rPr lang="en-CA" sz="2800" dirty="0"/>
              <a:t>Mobilized members/ citizens</a:t>
            </a:r>
          </a:p>
          <a:p>
            <a:pPr>
              <a:buFont typeface="Wingdings" panose="05000000000000000000" pitchFamily="2" charset="2"/>
              <a:buChar char="Ø"/>
              <a:defRPr/>
            </a:pPr>
            <a:r>
              <a:rPr lang="en-CA" sz="2800" dirty="0"/>
              <a:t>Focus on community and people’s gifts</a:t>
            </a:r>
          </a:p>
          <a:p>
            <a:pPr>
              <a:buFont typeface="Wingdings" panose="05000000000000000000" pitchFamily="2" charset="2"/>
              <a:buChar char="Ø"/>
              <a:defRPr/>
            </a:pPr>
            <a:r>
              <a:rPr lang="en-CA" sz="2800" dirty="0"/>
              <a:t>Strategic and relationship focused</a:t>
            </a:r>
          </a:p>
        </p:txBody>
      </p:sp>
    </p:spTree>
    <p:extLst>
      <p:ext uri="{BB962C8B-B14F-4D97-AF65-F5344CB8AC3E}">
        <p14:creationId xmlns:p14="http://schemas.microsoft.com/office/powerpoint/2010/main" val="132536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endParaRPr lang="en-CA" dirty="0" smtClean="0"/>
          </a:p>
        </p:txBody>
      </p:sp>
      <p:sp>
        <p:nvSpPr>
          <p:cNvPr id="3" name="Content Placeholder 2"/>
          <p:cNvSpPr>
            <a:spLocks noGrp="1" noChangeArrowheads="1"/>
          </p:cNvSpPr>
          <p:nvPr>
            <p:ph idx="1"/>
          </p:nvPr>
        </p:nvSpPr>
        <p:spPr/>
        <p:txBody>
          <a:bodyPr/>
          <a:lstStyle/>
          <a:p>
            <a:pPr marL="0" indent="0">
              <a:buFontTx/>
              <a:buNone/>
            </a:pPr>
            <a:endParaRPr lang="en-CA" sz="1200" smtClean="0"/>
          </a:p>
          <a:p>
            <a:pPr marL="0" indent="0" algn="ctr">
              <a:buFontTx/>
              <a:buNone/>
            </a:pPr>
            <a:r>
              <a:rPr lang="en-CA" sz="3600" smtClean="0"/>
              <a:t>Most of all, movements prepare the ground for new ways of thinking and acting</a:t>
            </a:r>
          </a:p>
          <a:p>
            <a:pPr marL="0" indent="0" algn="ctr">
              <a:buFontTx/>
              <a:buNone/>
            </a:pPr>
            <a:endParaRPr lang="en-CA" sz="1400" smtClean="0"/>
          </a:p>
          <a:p>
            <a:pPr marL="0" indent="0" algn="ctr">
              <a:buFontTx/>
              <a:buNone/>
            </a:pPr>
            <a:r>
              <a:rPr lang="en-CA" i="1" smtClean="0"/>
              <a:t>INCLUSION shifts our thinking to community and to belief in the capacities of everyone</a:t>
            </a:r>
          </a:p>
        </p:txBody>
      </p:sp>
    </p:spTree>
    <p:extLst>
      <p:ext uri="{BB962C8B-B14F-4D97-AF65-F5344CB8AC3E}">
        <p14:creationId xmlns:p14="http://schemas.microsoft.com/office/powerpoint/2010/main" val="3361181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304800" y="205978"/>
            <a:ext cx="8382000" cy="857250"/>
          </a:xfrm>
        </p:spPr>
        <p:txBody>
          <a:bodyPr/>
          <a:lstStyle/>
          <a:p>
            <a:r>
              <a:rPr lang="en-CA" sz="3200" dirty="0" smtClean="0">
                <a:solidFill>
                  <a:schemeClr val="bg1"/>
                </a:solidFill>
              </a:rPr>
              <a:t>What Actions do </a:t>
            </a:r>
            <a:r>
              <a:rPr lang="en-CA" sz="3200" dirty="0" smtClean="0">
                <a:solidFill>
                  <a:schemeClr val="bg1"/>
                </a:solidFill>
              </a:rPr>
              <a:t/>
            </a:r>
            <a:br>
              <a:rPr lang="en-CA" sz="3200" dirty="0" smtClean="0">
                <a:solidFill>
                  <a:schemeClr val="bg1"/>
                </a:solidFill>
              </a:rPr>
            </a:br>
            <a:r>
              <a:rPr lang="en-CA" sz="3200" dirty="0" smtClean="0">
                <a:solidFill>
                  <a:schemeClr val="bg1"/>
                </a:solidFill>
              </a:rPr>
              <a:t>Social </a:t>
            </a:r>
            <a:r>
              <a:rPr lang="en-CA" sz="3200" dirty="0" smtClean="0">
                <a:solidFill>
                  <a:schemeClr val="bg1"/>
                </a:solidFill>
              </a:rPr>
              <a:t>Movements Take?</a:t>
            </a:r>
          </a:p>
        </p:txBody>
      </p:sp>
      <p:sp>
        <p:nvSpPr>
          <p:cNvPr id="3" name="Content Placeholder 2">
            <a:extLst>
              <a:ext uri="{FF2B5EF4-FFF2-40B4-BE49-F238E27FC236}">
                <a16:creationId xmlns="" xmlns:a16="http://schemas.microsoft.com/office/drawing/2014/main" id="{F852B7B0-A41D-4BA5-A401-3320A22C8799}"/>
              </a:ext>
            </a:extLst>
          </p:cNvPr>
          <p:cNvSpPr>
            <a:spLocks noGrp="1"/>
          </p:cNvSpPr>
          <p:nvPr>
            <p:ph idx="1"/>
          </p:nvPr>
        </p:nvSpPr>
        <p:spPr>
          <a:xfrm>
            <a:off x="457200" y="1200151"/>
            <a:ext cx="8229600" cy="3737372"/>
          </a:xfrm>
        </p:spPr>
        <p:txBody>
          <a:bodyPr/>
          <a:lstStyle/>
          <a:p>
            <a:pPr marL="0" indent="0">
              <a:buFontTx/>
              <a:buNone/>
              <a:defRPr/>
            </a:pPr>
            <a:endParaRPr lang="en-CA" sz="1200" dirty="0"/>
          </a:p>
          <a:p>
            <a:pPr>
              <a:buFont typeface="Wingdings" panose="05000000000000000000" pitchFamily="2" charset="2"/>
              <a:buChar char="Ø"/>
              <a:defRPr/>
            </a:pPr>
            <a:r>
              <a:rPr lang="en-CA" sz="3600" dirty="0"/>
              <a:t>They sponsor </a:t>
            </a:r>
            <a:r>
              <a:rPr lang="en-CA" sz="3600" i="1" dirty="0"/>
              <a:t>campaigns</a:t>
            </a:r>
            <a:r>
              <a:rPr lang="en-CA" sz="3600" dirty="0"/>
              <a:t> (Breadth)</a:t>
            </a:r>
          </a:p>
          <a:p>
            <a:pPr>
              <a:buFont typeface="Wingdings" panose="05000000000000000000" pitchFamily="2" charset="2"/>
              <a:buChar char="Ø"/>
              <a:defRPr/>
            </a:pPr>
            <a:r>
              <a:rPr lang="en-CA" sz="3600" dirty="0"/>
              <a:t>They take actions that </a:t>
            </a:r>
            <a:r>
              <a:rPr lang="en-CA" sz="3600" i="1" dirty="0"/>
              <a:t>demonstrate</a:t>
            </a:r>
            <a:r>
              <a:rPr lang="en-CA" sz="3600" dirty="0"/>
              <a:t> the campaign’s vision (Depth)</a:t>
            </a:r>
          </a:p>
          <a:p>
            <a:pPr marL="0" indent="0">
              <a:buFontTx/>
              <a:buNone/>
              <a:defRPr/>
            </a:pPr>
            <a:endParaRPr lang="en-CA" sz="1400" i="1" dirty="0"/>
          </a:p>
          <a:p>
            <a:pPr marL="0" indent="0">
              <a:buFontTx/>
              <a:buNone/>
              <a:defRPr/>
            </a:pPr>
            <a:r>
              <a:rPr lang="en-CA" sz="3600" i="1" dirty="0">
                <a:solidFill>
                  <a:srgbClr val="2A1B70"/>
                </a:solidFill>
              </a:rPr>
              <a:t>We need campaigns AND local actions </a:t>
            </a:r>
            <a:r>
              <a:rPr lang="en-CA" sz="3600" i="1" dirty="0"/>
              <a:t>		</a:t>
            </a:r>
            <a:r>
              <a:rPr lang="en-CA" sz="3600" dirty="0"/>
              <a:t>(Breadth and depth)</a:t>
            </a:r>
          </a:p>
        </p:txBody>
      </p:sp>
    </p:spTree>
    <p:extLst>
      <p:ext uri="{BB962C8B-B14F-4D97-AF65-F5344CB8AC3E}">
        <p14:creationId xmlns:p14="http://schemas.microsoft.com/office/powerpoint/2010/main" val="3176319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457200" y="205978"/>
            <a:ext cx="8382000" cy="857250"/>
          </a:xfrm>
        </p:spPr>
        <p:txBody>
          <a:bodyPr/>
          <a:lstStyle/>
          <a:p>
            <a:r>
              <a:rPr lang="en-CA" sz="3600" dirty="0" smtClean="0">
                <a:solidFill>
                  <a:schemeClr val="bg1"/>
                </a:solidFill>
              </a:rPr>
              <a:t>How Can we Build on What we Know About Social Movements?</a:t>
            </a:r>
          </a:p>
        </p:txBody>
      </p:sp>
      <p:sp>
        <p:nvSpPr>
          <p:cNvPr id="3" name="Content Placeholder 2">
            <a:extLst>
              <a:ext uri="{FF2B5EF4-FFF2-40B4-BE49-F238E27FC236}">
                <a16:creationId xmlns="" xmlns:a16="http://schemas.microsoft.com/office/drawing/2014/main" id="{B604068F-52CD-4F01-A9CA-6A0E5844E845}"/>
              </a:ext>
            </a:extLst>
          </p:cNvPr>
          <p:cNvSpPr>
            <a:spLocks noGrp="1"/>
          </p:cNvSpPr>
          <p:nvPr>
            <p:ph idx="1"/>
          </p:nvPr>
        </p:nvSpPr>
        <p:spPr/>
        <p:txBody>
          <a:bodyPr/>
          <a:lstStyle/>
          <a:p>
            <a:pPr marL="0" indent="0">
              <a:buFontTx/>
              <a:buNone/>
              <a:defRPr/>
            </a:pPr>
            <a:r>
              <a:rPr lang="en-CA" sz="3600" i="1" dirty="0"/>
              <a:t>From personal experience and research:</a:t>
            </a:r>
          </a:p>
          <a:p>
            <a:pPr marL="0" indent="0">
              <a:buFontTx/>
              <a:buNone/>
              <a:defRPr/>
            </a:pPr>
            <a:endParaRPr lang="en-CA" sz="1200" i="1" dirty="0"/>
          </a:p>
          <a:p>
            <a:pPr>
              <a:buFont typeface="Wingdings" panose="05000000000000000000" pitchFamily="2" charset="2"/>
              <a:buChar char="Ø"/>
              <a:defRPr/>
            </a:pPr>
            <a:r>
              <a:rPr lang="en-CA" sz="3600" dirty="0"/>
              <a:t> Make it </a:t>
            </a:r>
            <a:r>
              <a:rPr lang="en-CA" sz="3600" i="1" dirty="0"/>
              <a:t>personal</a:t>
            </a:r>
          </a:p>
          <a:p>
            <a:pPr>
              <a:buFont typeface="Wingdings" panose="05000000000000000000" pitchFamily="2" charset="2"/>
              <a:buChar char="Ø"/>
              <a:defRPr/>
            </a:pPr>
            <a:r>
              <a:rPr lang="en-CA" sz="3600" dirty="0"/>
              <a:t> Build on existing </a:t>
            </a:r>
            <a:r>
              <a:rPr lang="en-CA" sz="3600" i="1" dirty="0"/>
              <a:t>good works</a:t>
            </a:r>
          </a:p>
          <a:p>
            <a:pPr>
              <a:buFont typeface="Wingdings" panose="05000000000000000000" pitchFamily="2" charset="2"/>
              <a:buChar char="Ø"/>
              <a:defRPr/>
            </a:pPr>
            <a:r>
              <a:rPr lang="en-CA" sz="3600" dirty="0"/>
              <a:t> Move beyond silos – </a:t>
            </a:r>
            <a:r>
              <a:rPr lang="en-CA" sz="3600" i="1" dirty="0"/>
              <a:t>collaborate </a:t>
            </a:r>
            <a:r>
              <a:rPr lang="en-CA" sz="3600" dirty="0"/>
              <a:t>across sectors and areas</a:t>
            </a:r>
          </a:p>
        </p:txBody>
      </p:sp>
    </p:spTree>
    <p:extLst>
      <p:ext uri="{BB962C8B-B14F-4D97-AF65-F5344CB8AC3E}">
        <p14:creationId xmlns:p14="http://schemas.microsoft.com/office/powerpoint/2010/main" val="287300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endParaRPr lang="en-CA" smtClean="0"/>
          </a:p>
        </p:txBody>
      </p:sp>
      <p:sp>
        <p:nvSpPr>
          <p:cNvPr id="3" name="Content Placeholder 2">
            <a:extLst>
              <a:ext uri="{FF2B5EF4-FFF2-40B4-BE49-F238E27FC236}">
                <a16:creationId xmlns="" xmlns:a16="http://schemas.microsoft.com/office/drawing/2014/main" id="{556C3E8A-4034-473F-8258-AA71029DE1E6}"/>
              </a:ext>
            </a:extLst>
          </p:cNvPr>
          <p:cNvSpPr>
            <a:spLocks noGrp="1"/>
          </p:cNvSpPr>
          <p:nvPr>
            <p:ph idx="1"/>
          </p:nvPr>
        </p:nvSpPr>
        <p:spPr/>
        <p:txBody>
          <a:bodyPr/>
          <a:lstStyle/>
          <a:p>
            <a:pPr>
              <a:defRPr/>
            </a:pPr>
            <a:endParaRPr lang="en-CA" dirty="0"/>
          </a:p>
          <a:p>
            <a:pPr marL="0" indent="0" algn="ctr">
              <a:buFontTx/>
              <a:buNone/>
              <a:defRPr/>
            </a:pPr>
            <a:r>
              <a:rPr lang="en-CA" sz="4000" dirty="0"/>
              <a:t>“There is nothing more powerful than an idea whose time has come.”</a:t>
            </a:r>
          </a:p>
          <a:p>
            <a:pPr marL="0" indent="0" algn="ctr">
              <a:buFontTx/>
              <a:buNone/>
              <a:defRPr/>
            </a:pPr>
            <a:r>
              <a:rPr lang="en-CA" sz="4000" dirty="0"/>
              <a:t>				</a:t>
            </a:r>
            <a:r>
              <a:rPr lang="en-CA" sz="2800" dirty="0"/>
              <a:t>Victor Hugo</a:t>
            </a:r>
          </a:p>
        </p:txBody>
      </p:sp>
    </p:spTree>
    <p:extLst>
      <p:ext uri="{BB962C8B-B14F-4D97-AF65-F5344CB8AC3E}">
        <p14:creationId xmlns:p14="http://schemas.microsoft.com/office/powerpoint/2010/main" val="1194872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Circle panel discussion</a:t>
            </a:r>
            <a:endParaRPr lang="en-CA" dirty="0"/>
          </a:p>
        </p:txBody>
      </p:sp>
      <p:sp>
        <p:nvSpPr>
          <p:cNvPr id="3" name="Content Placeholder 2"/>
          <p:cNvSpPr>
            <a:spLocks noGrp="1"/>
          </p:cNvSpPr>
          <p:nvPr>
            <p:ph idx="1"/>
          </p:nvPr>
        </p:nvSpPr>
        <p:spPr/>
        <p:txBody>
          <a:bodyPr>
            <a:normAutofit lnSpcReduction="10000"/>
          </a:bodyPr>
          <a:lstStyle/>
          <a:p>
            <a:r>
              <a:rPr lang="en-CA" dirty="0"/>
              <a:t>Ruth Cameron </a:t>
            </a:r>
            <a:endParaRPr lang="en-CA" dirty="0" smtClean="0"/>
          </a:p>
          <a:p>
            <a:r>
              <a:rPr lang="en-CA" dirty="0"/>
              <a:t>Jessica Duke </a:t>
            </a:r>
            <a:endParaRPr lang="en-CA" dirty="0" smtClean="0"/>
          </a:p>
          <a:p>
            <a:r>
              <a:rPr lang="en-CA" dirty="0"/>
              <a:t>Sharon Livingstone </a:t>
            </a:r>
            <a:endParaRPr lang="en-CA" dirty="0" smtClean="0"/>
          </a:p>
          <a:p>
            <a:r>
              <a:rPr lang="en-CA" dirty="0"/>
              <a:t>Pari Karem </a:t>
            </a:r>
            <a:endParaRPr lang="en-CA" dirty="0" smtClean="0"/>
          </a:p>
          <a:p>
            <a:r>
              <a:rPr lang="en-CA" dirty="0"/>
              <a:t>Fauzia Mazhar </a:t>
            </a:r>
            <a:endParaRPr lang="en-CA" dirty="0" smtClean="0"/>
          </a:p>
          <a:p>
            <a:r>
              <a:rPr lang="en-CA" dirty="0" smtClean="0"/>
              <a:t>Dianne Roedding</a:t>
            </a:r>
          </a:p>
          <a:p>
            <a:r>
              <a:rPr lang="en-CA" dirty="0"/>
              <a:t>Timothy </a:t>
            </a:r>
            <a:r>
              <a:rPr lang="en-CA" dirty="0" err="1"/>
              <a:t>Ninomiya</a:t>
            </a:r>
            <a:r>
              <a:rPr lang="en-CA" dirty="0"/>
              <a:t> </a:t>
            </a:r>
            <a:endParaRPr lang="en-CA" dirty="0" smtClean="0"/>
          </a:p>
          <a:p>
            <a:r>
              <a:rPr lang="en-CA" dirty="0" smtClean="0"/>
              <a:t>Empty Seat </a:t>
            </a:r>
            <a:endParaRPr lang="en-CA" dirty="0"/>
          </a:p>
        </p:txBody>
      </p:sp>
    </p:spTree>
    <p:extLst>
      <p:ext uri="{BB962C8B-B14F-4D97-AF65-F5344CB8AC3E}">
        <p14:creationId xmlns:p14="http://schemas.microsoft.com/office/powerpoint/2010/main" val="2618996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8151"/>
            <a:ext cx="7315200" cy="613172"/>
          </a:xfrm>
        </p:spPr>
        <p:txBody>
          <a:bodyPr>
            <a:normAutofit fontScale="90000"/>
          </a:bodyPr>
          <a:lstStyle/>
          <a:p>
            <a:pPr lvl="0"/>
            <a:r>
              <a:rPr lang="en-CA" dirty="0" smtClean="0">
                <a:solidFill>
                  <a:schemeClr val="tx1">
                    <a:lumMod val="50000"/>
                    <a:lumOff val="50000"/>
                  </a:schemeClr>
                </a:solidFill>
              </a:rPr>
              <a:t>Mindfulness Meditation</a:t>
            </a:r>
            <a:endParaRPr lang="en-CA" dirty="0"/>
          </a:p>
        </p:txBody>
      </p:sp>
      <p:sp>
        <p:nvSpPr>
          <p:cNvPr id="3" name="Content Placeholder 2"/>
          <p:cNvSpPr>
            <a:spLocks noGrp="1"/>
          </p:cNvSpPr>
          <p:nvPr>
            <p:ph idx="1"/>
          </p:nvPr>
        </p:nvSpPr>
        <p:spPr/>
        <p:txBody>
          <a:bodyPr>
            <a:normAutofit lnSpcReduction="10000"/>
          </a:bodyPr>
          <a:lstStyle/>
          <a:p>
            <a:r>
              <a:rPr lang="en-US" dirty="0" smtClean="0"/>
              <a:t>Helps </a:t>
            </a:r>
            <a:r>
              <a:rPr lang="en-US" dirty="0" smtClean="0"/>
              <a:t>you to open your mind and </a:t>
            </a:r>
            <a:r>
              <a:rPr lang="en-US" dirty="0" smtClean="0"/>
              <a:t>hear        what is being said – beginners mind.</a:t>
            </a:r>
            <a:endParaRPr lang="en-US" dirty="0"/>
          </a:p>
          <a:p>
            <a:r>
              <a:rPr lang="en-US" dirty="0" smtClean="0"/>
              <a:t>Provides the space to get you to pause, reflect and respond with purpose.</a:t>
            </a:r>
          </a:p>
          <a:p>
            <a:r>
              <a:rPr lang="en-US" dirty="0" smtClean="0"/>
              <a:t>Helps to open your heart to the conversation and not react or be defensive about what is being said.</a:t>
            </a:r>
          </a:p>
          <a:p>
            <a:r>
              <a:rPr lang="en-US" dirty="0" smtClean="0"/>
              <a:t>Sets the intention for conversation.  </a:t>
            </a:r>
          </a:p>
          <a:p>
            <a:r>
              <a:rPr lang="en-US" dirty="0" smtClean="0"/>
              <a:t>Breath – with </a:t>
            </a:r>
            <a:r>
              <a:rPr lang="en-US" dirty="0" err="1" smtClean="0"/>
              <a:t>JusTme</a:t>
            </a:r>
            <a:endParaRPr lang="en-US" dirty="0" smtClean="0"/>
          </a:p>
          <a:p>
            <a:endParaRPr lang="en-US" dirty="0" smtClean="0"/>
          </a:p>
          <a:p>
            <a:endParaRPr lang="en-US" dirty="0" smtClean="0"/>
          </a:p>
        </p:txBody>
      </p:sp>
    </p:spTree>
    <p:extLst>
      <p:ext uri="{BB962C8B-B14F-4D97-AF65-F5344CB8AC3E}">
        <p14:creationId xmlns:p14="http://schemas.microsoft.com/office/powerpoint/2010/main" val="403612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Table discussions </a:t>
            </a:r>
          </a:p>
        </p:txBody>
      </p:sp>
      <p:sp>
        <p:nvSpPr>
          <p:cNvPr id="3" name="Content Placeholder 2"/>
          <p:cNvSpPr>
            <a:spLocks noGrp="1"/>
          </p:cNvSpPr>
          <p:nvPr>
            <p:ph idx="1"/>
          </p:nvPr>
        </p:nvSpPr>
        <p:spPr>
          <a:xfrm>
            <a:off x="1371600" y="1276350"/>
            <a:ext cx="7315200" cy="3733800"/>
          </a:xfrm>
        </p:spPr>
        <p:txBody>
          <a:bodyPr>
            <a:normAutofit fontScale="92500" lnSpcReduction="20000"/>
          </a:bodyPr>
          <a:lstStyle/>
          <a:p>
            <a:pPr lvl="0"/>
            <a:r>
              <a:rPr lang="en-CA" dirty="0"/>
              <a:t>What are the barriers or things that get in the way of inclusion that you want to add from the panel conversation?</a:t>
            </a:r>
          </a:p>
          <a:p>
            <a:pPr lvl="0"/>
            <a:r>
              <a:rPr lang="en-CA" dirty="0"/>
              <a:t>From your experience and from what you heard today how can we work to enhance inclusion and create a social inclusion movement?</a:t>
            </a:r>
          </a:p>
          <a:p>
            <a:pPr lvl="1"/>
            <a:r>
              <a:rPr lang="en-CA" dirty="0"/>
              <a:t>Quick and easy ideas</a:t>
            </a:r>
          </a:p>
          <a:p>
            <a:pPr lvl="1"/>
            <a:r>
              <a:rPr lang="en-CA" dirty="0"/>
              <a:t>Practical and powerful</a:t>
            </a:r>
          </a:p>
          <a:p>
            <a:pPr lvl="1"/>
            <a:r>
              <a:rPr lang="en-CA" dirty="0"/>
              <a:t>Off the wall ideas</a:t>
            </a:r>
          </a:p>
          <a:p>
            <a:r>
              <a:rPr lang="en-CA" dirty="0"/>
              <a:t>How do we support and encourage inclusive participation in Wellbeing Waterloo Region?</a:t>
            </a:r>
          </a:p>
        </p:txBody>
      </p:sp>
    </p:spTree>
    <p:extLst>
      <p:ext uri="{BB962C8B-B14F-4D97-AF65-F5344CB8AC3E}">
        <p14:creationId xmlns:p14="http://schemas.microsoft.com/office/powerpoint/2010/main" val="393617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CA"/>
          </a:p>
        </p:txBody>
      </p:sp>
      <p:sp>
        <p:nvSpPr>
          <p:cNvPr id="4" name="Content Placeholder 3"/>
          <p:cNvSpPr>
            <a:spLocks noGrp="1"/>
          </p:cNvSpPr>
          <p:nvPr>
            <p:ph idx="1"/>
          </p:nvPr>
        </p:nvSpPr>
        <p:spPr/>
        <p:txBody>
          <a:bodyPr/>
          <a:lstStyle/>
          <a:p>
            <a:endParaRPr lang="en-CA"/>
          </a:p>
        </p:txBody>
      </p:sp>
      <p:sp>
        <p:nvSpPr>
          <p:cNvPr id="5" name="AutoShape 2" descr="Image result for next steps"/>
          <p:cNvSpPr>
            <a:spLocks noChangeAspect="1" noChangeArrowheads="1"/>
          </p:cNvSpPr>
          <p:nvPr/>
        </p:nvSpPr>
        <p:spPr bwMode="auto">
          <a:xfrm>
            <a:off x="63500" y="-102394"/>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CA">
              <a:solidFill>
                <a:prstClr val="black"/>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62150"/>
            <a:ext cx="6019800" cy="138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687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Next steps</a:t>
            </a:r>
            <a:endParaRPr lang="en-CA" b="1" dirty="0"/>
          </a:p>
        </p:txBody>
      </p:sp>
      <p:sp>
        <p:nvSpPr>
          <p:cNvPr id="4" name="Content Placeholder 3"/>
          <p:cNvSpPr>
            <a:spLocks noGrp="1"/>
          </p:cNvSpPr>
          <p:nvPr>
            <p:ph idx="1"/>
          </p:nvPr>
        </p:nvSpPr>
        <p:spPr/>
        <p:txBody>
          <a:bodyPr>
            <a:normAutofit fontScale="70000" lnSpcReduction="20000"/>
          </a:bodyPr>
          <a:lstStyle/>
          <a:p>
            <a:r>
              <a:rPr lang="en-US" dirty="0" smtClean="0"/>
              <a:t>Form the structure with working groups and             tools to connect people and groups.</a:t>
            </a:r>
          </a:p>
          <a:p>
            <a:r>
              <a:rPr lang="en-US" dirty="0" smtClean="0"/>
              <a:t>Identifying funding and resources to support the work going forward.</a:t>
            </a:r>
          </a:p>
          <a:p>
            <a:r>
              <a:rPr lang="en-US" dirty="0"/>
              <a:t>Engage with the community to create actions that will have the most impact in the 3 big idea areas</a:t>
            </a:r>
            <a:r>
              <a:rPr lang="en-US" dirty="0" smtClean="0"/>
              <a:t>.</a:t>
            </a:r>
          </a:p>
          <a:p>
            <a:r>
              <a:rPr lang="en-US" dirty="0" smtClean="0"/>
              <a:t>Continue to gather research and promising practices – </a:t>
            </a:r>
            <a:r>
              <a:rPr lang="en-US" dirty="0" smtClean="0">
                <a:solidFill>
                  <a:srgbClr val="00B050"/>
                </a:solidFill>
              </a:rPr>
              <a:t>send any research or initiatives on social inclusion.</a:t>
            </a:r>
          </a:p>
          <a:p>
            <a:r>
              <a:rPr lang="en-US" dirty="0"/>
              <a:t>Develop indicators </a:t>
            </a:r>
            <a:r>
              <a:rPr lang="en-US" dirty="0" smtClean="0"/>
              <a:t>to measure progress on </a:t>
            </a:r>
            <a:r>
              <a:rPr lang="en-US" dirty="0"/>
              <a:t>our actions. </a:t>
            </a:r>
            <a:endParaRPr lang="en-US" dirty="0" smtClean="0"/>
          </a:p>
          <a:p>
            <a:r>
              <a:rPr lang="en-US" dirty="0" smtClean="0"/>
              <a:t>Next Wellbeing Waterloo Region Forum on </a:t>
            </a:r>
            <a:r>
              <a:rPr lang="en-US" dirty="0" smtClean="0">
                <a:solidFill>
                  <a:srgbClr val="00B050"/>
                </a:solidFill>
              </a:rPr>
              <a:t>June 20, 2018 </a:t>
            </a:r>
            <a:r>
              <a:rPr lang="en-US" dirty="0" smtClean="0"/>
              <a:t>in Cambridge.</a:t>
            </a:r>
          </a:p>
          <a:p>
            <a:r>
              <a:rPr lang="en-US" dirty="0" smtClean="0"/>
              <a:t>Conducting </a:t>
            </a:r>
            <a:r>
              <a:rPr lang="en-US" dirty="0"/>
              <a:t>a community wide survey with residents of Waterloo Region to set the benchmark</a:t>
            </a:r>
            <a:r>
              <a:rPr lang="en-US" dirty="0" smtClean="0"/>
              <a:t>.</a:t>
            </a:r>
            <a:endParaRPr lang="en-US" dirty="0"/>
          </a:p>
          <a:p>
            <a:pPr marL="0" indent="0">
              <a:buNone/>
            </a:pPr>
            <a:endParaRPr lang="en-US" dirty="0" smtClean="0"/>
          </a:p>
        </p:txBody>
      </p:sp>
    </p:spTree>
    <p:extLst>
      <p:ext uri="{BB962C8B-B14F-4D97-AF65-F5344CB8AC3E}">
        <p14:creationId xmlns:p14="http://schemas.microsoft.com/office/powerpoint/2010/main" val="3382159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Goals for today</a:t>
            </a:r>
            <a:endParaRPr lang="en-CA" dirty="0"/>
          </a:p>
        </p:txBody>
      </p:sp>
      <p:sp>
        <p:nvSpPr>
          <p:cNvPr id="6" name="Content Placeholder 5"/>
          <p:cNvSpPr>
            <a:spLocks noGrp="1"/>
          </p:cNvSpPr>
          <p:nvPr>
            <p:ph idx="1"/>
          </p:nvPr>
        </p:nvSpPr>
        <p:spPr/>
        <p:txBody>
          <a:bodyPr/>
          <a:lstStyle/>
          <a:p>
            <a:pPr marL="0" indent="0">
              <a:buNone/>
            </a:pPr>
            <a:r>
              <a:rPr lang="en-CA" dirty="0"/>
              <a:t>To engage the community in conversations about:</a:t>
            </a:r>
          </a:p>
          <a:p>
            <a:pPr lvl="0"/>
            <a:r>
              <a:rPr lang="en-CA" dirty="0"/>
              <a:t>What gets in the way of wellbeing. </a:t>
            </a:r>
          </a:p>
          <a:p>
            <a:pPr lvl="0"/>
            <a:r>
              <a:rPr lang="en-CA" dirty="0"/>
              <a:t>Obtain insights on the actions to create a social inclusion movement.  </a:t>
            </a:r>
          </a:p>
          <a:p>
            <a:pPr lvl="0"/>
            <a:r>
              <a:rPr lang="en-CA" dirty="0"/>
              <a:t>Invite participation in Wellbeing Waterloo Region to support future actions.</a:t>
            </a:r>
          </a:p>
          <a:p>
            <a:endParaRPr lang="en-CA" dirty="0"/>
          </a:p>
        </p:txBody>
      </p:sp>
    </p:spTree>
    <p:extLst>
      <p:ext uri="{BB962C8B-B14F-4D97-AF65-F5344CB8AC3E}">
        <p14:creationId xmlns:p14="http://schemas.microsoft.com/office/powerpoint/2010/main" val="778962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Wellbeing </a:t>
            </a:r>
            <a:r>
              <a:rPr lang="en-US" b="1" dirty="0"/>
              <a:t>Waterloo Region </a:t>
            </a:r>
            <a:r>
              <a:rPr lang="en-US" b="1" dirty="0" smtClean="0"/>
              <a:t>Survey </a:t>
            </a:r>
            <a:endParaRPr lang="en-CA" b="1" dirty="0"/>
          </a:p>
        </p:txBody>
      </p:sp>
      <p:sp>
        <p:nvSpPr>
          <p:cNvPr id="4" name="Content Placeholder 3"/>
          <p:cNvSpPr>
            <a:spLocks noGrp="1"/>
          </p:cNvSpPr>
          <p:nvPr>
            <p:ph idx="1"/>
          </p:nvPr>
        </p:nvSpPr>
        <p:spPr>
          <a:xfrm>
            <a:off x="457200" y="1950983"/>
            <a:ext cx="4903076" cy="2414013"/>
          </a:xfrm>
        </p:spPr>
        <p:txBody>
          <a:bodyPr>
            <a:normAutofit fontScale="92500" lnSpcReduction="20000"/>
          </a:bodyPr>
          <a:lstStyle/>
          <a:p>
            <a:pPr marL="0" indent="0">
              <a:buNone/>
            </a:pPr>
            <a:r>
              <a:rPr lang="en-US" sz="4800" b="1" dirty="0" smtClean="0"/>
              <a:t>Help shape happy and healthy communities in Waterloo Region!</a:t>
            </a:r>
            <a:endParaRPr lang="en-US" sz="4800" b="1" dirty="0"/>
          </a:p>
          <a:p>
            <a:endParaRPr lang="en-CA" dirty="0"/>
          </a:p>
        </p:txBody>
      </p:sp>
    </p:spTree>
    <p:extLst>
      <p:ext uri="{BB962C8B-B14F-4D97-AF65-F5344CB8AC3E}">
        <p14:creationId xmlns:p14="http://schemas.microsoft.com/office/powerpoint/2010/main" val="2487194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Take the Survey and have your say! </a:t>
            </a:r>
            <a:endParaRPr lang="en-CA" b="1" dirty="0"/>
          </a:p>
        </p:txBody>
      </p:sp>
      <p:sp>
        <p:nvSpPr>
          <p:cNvPr id="3" name="Content Placeholder 2"/>
          <p:cNvSpPr>
            <a:spLocks noGrp="1"/>
          </p:cNvSpPr>
          <p:nvPr>
            <p:ph idx="1"/>
          </p:nvPr>
        </p:nvSpPr>
        <p:spPr>
          <a:xfrm>
            <a:off x="268013" y="1761796"/>
            <a:ext cx="5707117" cy="2981654"/>
          </a:xfrm>
        </p:spPr>
        <p:txBody>
          <a:bodyPr>
            <a:noAutofit/>
          </a:bodyPr>
          <a:lstStyle/>
          <a:p>
            <a:r>
              <a:rPr lang="en-US" sz="2400" dirty="0" smtClean="0"/>
              <a:t>Help us shape the future of wellbeing in Waterloo Region. </a:t>
            </a:r>
          </a:p>
          <a:p>
            <a:r>
              <a:rPr lang="en-US" sz="2400" dirty="0" smtClean="0"/>
              <a:t>In only 30 minutes you can help shape future priorities and identify where change is needed most in our communities. </a:t>
            </a:r>
            <a:endParaRPr lang="en-US" sz="2400" dirty="0"/>
          </a:p>
          <a:p>
            <a:r>
              <a:rPr lang="en-US" sz="2400" dirty="0" smtClean="0"/>
              <a:t>The survey can be found at </a:t>
            </a:r>
            <a:r>
              <a:rPr lang="en-US" sz="2400" u="sng" dirty="0" smtClean="0"/>
              <a:t>www.CIW.ca/WaterlooRegionSurvey</a:t>
            </a:r>
          </a:p>
        </p:txBody>
      </p:sp>
    </p:spTree>
    <p:extLst>
      <p:ext uri="{BB962C8B-B14F-4D97-AF65-F5344CB8AC3E}">
        <p14:creationId xmlns:p14="http://schemas.microsoft.com/office/powerpoint/2010/main" val="2977730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 need your help to promote the survey </a:t>
            </a:r>
            <a:endParaRPr lang="en-CA" b="1" dirty="0"/>
          </a:p>
        </p:txBody>
      </p:sp>
      <p:sp>
        <p:nvSpPr>
          <p:cNvPr id="7" name="Content Placeholder 6"/>
          <p:cNvSpPr>
            <a:spLocks noGrp="1"/>
          </p:cNvSpPr>
          <p:nvPr>
            <p:ph idx="1"/>
          </p:nvPr>
        </p:nvSpPr>
        <p:spPr/>
        <p:txBody>
          <a:bodyPr>
            <a:noAutofit/>
          </a:bodyPr>
          <a:lstStyle/>
          <a:p>
            <a:pPr lvl="0"/>
            <a:r>
              <a:rPr lang="en-US" sz="2800" dirty="0" smtClean="0"/>
              <a:t>Share the postcards / posters and encourage your co-workers, clients you work with, neighbours, friends, and family to complete the survey. </a:t>
            </a:r>
          </a:p>
          <a:p>
            <a:pPr lvl="0"/>
            <a:r>
              <a:rPr lang="en-US" sz="2800" dirty="0" smtClean="0"/>
              <a:t>Help people conduct the survey if they have barriers to complete it</a:t>
            </a:r>
          </a:p>
          <a:p>
            <a:pPr lvl="0"/>
            <a:r>
              <a:rPr lang="en-US" sz="2800" dirty="0" smtClean="0"/>
              <a:t>See the website for ways you can help promote the survey at:</a:t>
            </a:r>
          </a:p>
          <a:p>
            <a:pPr lvl="0"/>
            <a:r>
              <a:rPr lang="en-US" sz="2800" dirty="0" smtClean="0"/>
              <a:t>http</a:t>
            </a:r>
            <a:r>
              <a:rPr lang="en-US" sz="2800" dirty="0"/>
              <a:t>://www.wellbeingwaterloo.ca/blog/help-promote-the-survey</a:t>
            </a:r>
            <a:r>
              <a:rPr lang="en-US" sz="2800" dirty="0" smtClean="0"/>
              <a:t>/</a:t>
            </a:r>
          </a:p>
          <a:p>
            <a:pPr lvl="0"/>
            <a:endParaRPr lang="en-CA" sz="2800" dirty="0"/>
          </a:p>
          <a:p>
            <a:endParaRPr lang="en-CA" sz="2000" dirty="0"/>
          </a:p>
        </p:txBody>
      </p:sp>
    </p:spTree>
    <p:extLst>
      <p:ext uri="{BB962C8B-B14F-4D97-AF65-F5344CB8AC3E}">
        <p14:creationId xmlns:p14="http://schemas.microsoft.com/office/powerpoint/2010/main" val="2855104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 &amp; wrap up</a:t>
            </a:r>
            <a:endParaRPr lang="en-CA" dirty="0"/>
          </a:p>
        </p:txBody>
      </p:sp>
      <p:sp>
        <p:nvSpPr>
          <p:cNvPr id="3" name="Content Placeholder 2"/>
          <p:cNvSpPr>
            <a:spLocks noGrp="1"/>
          </p:cNvSpPr>
          <p:nvPr>
            <p:ph idx="1"/>
          </p:nvPr>
        </p:nvSpPr>
        <p:spPr>
          <a:xfrm>
            <a:off x="1371600" y="1123951"/>
            <a:ext cx="7315200" cy="3394472"/>
          </a:xfrm>
        </p:spPr>
        <p:txBody>
          <a:bodyPr/>
          <a:lstStyle/>
          <a:p>
            <a:r>
              <a:rPr lang="en-US" dirty="0" smtClean="0"/>
              <a:t>Invite you to participate in working groups.</a:t>
            </a:r>
          </a:p>
          <a:p>
            <a:r>
              <a:rPr lang="en-US" dirty="0" smtClean="0"/>
              <a:t>Yellow involvement card. </a:t>
            </a:r>
          </a:p>
          <a:p>
            <a:r>
              <a:rPr lang="en-US" dirty="0" smtClean="0"/>
              <a:t>Subscribe on the Wellbeing website for updates.</a:t>
            </a:r>
          </a:p>
          <a:p>
            <a:r>
              <a:rPr lang="en-US" dirty="0" smtClean="0"/>
              <a:t>Complete the wellbeing survey.</a:t>
            </a:r>
            <a:endParaRPr lang="en-CA" dirty="0"/>
          </a:p>
        </p:txBody>
      </p:sp>
    </p:spTree>
    <p:extLst>
      <p:ext uri="{BB962C8B-B14F-4D97-AF65-F5344CB8AC3E}">
        <p14:creationId xmlns:p14="http://schemas.microsoft.com/office/powerpoint/2010/main" val="4268781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Thank you!</a:t>
            </a:r>
            <a:endParaRPr lang="en-CA" dirty="0"/>
          </a:p>
        </p:txBody>
      </p:sp>
      <p:sp>
        <p:nvSpPr>
          <p:cNvPr id="5" name="Content Placeholder 4"/>
          <p:cNvSpPr>
            <a:spLocks noGrp="1"/>
          </p:cNvSpPr>
          <p:nvPr>
            <p:ph idx="1"/>
          </p:nvPr>
        </p:nvSpPr>
        <p:spPr/>
        <p:txBody>
          <a:bodyPr/>
          <a:lstStyle/>
          <a:p>
            <a:r>
              <a:rPr lang="en-US" dirty="0" smtClean="0"/>
              <a:t>Workshop planning group</a:t>
            </a:r>
          </a:p>
          <a:p>
            <a:r>
              <a:rPr lang="en-US" dirty="0" smtClean="0"/>
              <a:t>Presenters</a:t>
            </a:r>
          </a:p>
          <a:p>
            <a:r>
              <a:rPr lang="en-US" dirty="0" smtClean="0"/>
              <a:t>Table facilitators</a:t>
            </a:r>
          </a:p>
          <a:p>
            <a:r>
              <a:rPr lang="en-US" dirty="0" smtClean="0"/>
              <a:t>Set </a:t>
            </a:r>
            <a:r>
              <a:rPr lang="en-US" smtClean="0"/>
              <a:t>up </a:t>
            </a:r>
            <a:r>
              <a:rPr lang="en-US" smtClean="0"/>
              <a:t>crew</a:t>
            </a:r>
            <a:endParaRPr lang="en-US" dirty="0" smtClean="0"/>
          </a:p>
          <a:p>
            <a:r>
              <a:rPr lang="en-US" dirty="0" smtClean="0"/>
              <a:t>Glenn Pothier</a:t>
            </a:r>
          </a:p>
          <a:p>
            <a:r>
              <a:rPr lang="en-US" dirty="0" smtClean="0"/>
              <a:t>And to all of you for participating</a:t>
            </a:r>
          </a:p>
          <a:p>
            <a:r>
              <a:rPr lang="en-US" dirty="0" smtClean="0"/>
              <a:t>Complete blue feedback forms.</a:t>
            </a:r>
            <a:endParaRPr lang="en-CA" dirty="0"/>
          </a:p>
        </p:txBody>
      </p:sp>
    </p:spTree>
    <p:extLst>
      <p:ext uri="{BB962C8B-B14F-4D97-AF65-F5344CB8AC3E}">
        <p14:creationId xmlns:p14="http://schemas.microsoft.com/office/powerpoint/2010/main" val="302339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TEhUUExQWFhUWGCEaGRcYGCEfIBwiIhsgIR4gIB4fHSgiIiAlICEcIjEhJSkrLi8uHh8zODMuNygtLisBCgoKDg0OGxAQGzQmICY3NDQ0NDQ0LCwsLCw0NCwsLCwsLCwsLCwsLCwsLCwsLCwsLCwsLCwsLCwsLCwsLCwsLP/AABEIAMUA/wMBEQACEQEDEQH/xAAbAAACAgMBAAAAAAAAAAAAAAAEBQIDAAEGB//EAEgQAAICAAQEBAMFBAYIBQUBAAECAxEABBIhBRMxQQYiUWEycYEHFEKRoSNSscEVM3Ky0fA0NVNic4LC4RYkg5KiY4Sz0vFU/8QAGwEAAgMBAQEAAAAAAAAAAAAAAgMAAQQFBgf/xAA6EQABBAEDAgMGBAYBAwUAAAABAAIDEQQSITETQQVRYRQiMnGBoZGxwfAGIzM0QtHhNVLxFSREYoL/2gAMAwEAAhEDEQA/APas5mBGjOeignrX0wD3BrSSjjYXuDR3Q2R4pG8KzFlUEAm2HlJF0T64FkrXMD0ckD2SFlWUSM3HpDa10nobFH5HBa21doOm66rdBZ7i6LGHQrIC6p5WFDUwHUX0u6wuSYNbY37JseO5ztJ22JRGazgUeXSxDKCNYFWe/vXbvhjn+SW2O+VXxfiBhVSE1s7hFW63N9SegoHDo2ajus8r9AurQHAeOvOQHiWMNEsqEPq1Kxr90V2/MYOWJrOClwzGQ7ilrJcXl16JVQHWyki6FJrrqem2/v0wJaF1X47NNsP7ulDL8XmYMF5bsY+YhAYCtWkghjZrrdi8TSFDjsFE2N6KyLjrGNmOhCBGQSCR5/Yb/IYrTuqOMNdDfn7InLcSlPL1Klcxo3IvqLor6A10OJpQuhaL+VhB5zxBICqoEDFWamBN0xFCjt03O9WNsWGI4sUOBJV0nGZC9qq6FWMtfU8w1sQdiuxojf2xWkKhjNrc7m/sq8zx5wsWkIGkLiyCR5W0gAAgknr17HFhiJmICT6UsbjkrKrIiACDnODZ77qCCK6GiQcTSFXszBdnvSY5biJaOV9P9WzgAHrp6fngHCllnb0/wQea8SpHp1KQdr3BqwLGxO4JA3rrgNQCxOymtq0w4bxESmRQKMbFT+Zr9KPpv88WCmxyh5I8kM/HBoeQROY12D+WmOrTQBa6vuQBthoi3q1XV2ulh43SyExMrRsFZWZB1AIOrXprf1xOnxvyp1tjY4W4OOLJo5SPJqUOa0jQpJAslgLsHYX0PtiOiLeVBMHcKqXxJECopiWMnYbcvXd77atDV8j6HFiE7oXZDQhsjxsqNc5cF0V0TSoUgsAAlEsWtlXzEdQaF4J0V7NQtmrdycZDP8wupRkdK1K1HYiwQQSCDv8AkcKcyt/NPY/Ua7qCcZhKq2sAMLF/w+ft88TSU3Q7yU04pEV1iQFbAsepqh9bGK0lTSVEcWi5nL1+bpXuCBXz3+uL0mlNDqtaXjMNElwNLFTe1EEj8rB39sTSVNDvJa/puD/aL8v8++3zxNBU0O8lKLi8TNpDb2B7WboX0vbE0lQscEJx7jnI2WMyMEMhFhQqjYkk+/QAYjW2tGPjdUWTQ4+qNyefWR5EAIaPTd99S2CPbqPpiiKSZIiwB3mt8XjDQSgi/Idq9sJlFsIVwOLZGkea45HQx5LSYtIHn1C15mgVrr8VX1xzhpLY64/X1XXOrXLd3286vspyZBSUBaJ45M0tpH8IOk6hue+xrBGIbCwQT9ELZiASAQQ3k88rXHIAks6RALZy5AAoajIQDX5YCdtOc1m3w/mixX62NdJv8X4UpNSQPC1c1MzGXb9/VICr/UbfTB/CzQeQRfrvyhPvSCRvwlpr024TjxO0q6WVxRZQkfJV2L7kEFnUDbuaquuO3AGnYj7rzmQXDcFLfBLftHOjTzI1kUmNV1KWNEFZH26+Xar98MyQAOUrFNuuk+k4fl43MrBVZibLOaJYUdia6bYyl66TslwaGk7KzLcGhQNpWtS6D5m+H0FnYfLFlxKJ2RI7k+qinAoAhQJ5SQfib8Pw73Yr2xNZU9pkJ1XuttwWHSE0nSrFh5m6nqbu7xWs8qCeS7tWf0ZGF0qtUhQHqQD163333xLQ9Z12fmuc8QcRgym0uWlkHLQPIqjQQDSgksBdgbfLDWML+CtEZkk+F1b2qct4jy0JTm5XMZYFjpeSPygv13BNA/Khi+k48G1bmyPs6r/4R/FDl8pHDzUaTXWXBWtw19RYFdenqcC0F10ga+R5NH1WsxxOPKvJEmSzLAm2aOO0Njt5vz263iBmoWSqcHTAF7kHwnjOWmn5S5OdWB0sWQVHY/F5jpsD03xHQaRdpL8JrRq2RL+IFhkdY8jmm0EoXSPY0Sdjq3Fkn64jYr3sImYzQLsBR4BLl80kkcUkyqGtoHABjJbVta3Vg9yBuPkb9TCCQkyYpZsTsUw4zlIUJmklMba+YN16rGVoBhRtb+uFCWhSzytY33iUJwtcvVx5h4zGpVwzJZVWJtgQdgSfMK64szauUEZYd2lWw5LKAoecrFpWkW3Xzlw66fdRqYADv73cM5KsMi23W24blwgMk5ZRGBGzOvkUMpBUgddQTzG+i/WdY9kWhlblH8PESa353MZyup2Zd7FIBpAAG+wrezgXPugjZpG9oFcnkgA4dNKMBtJsCOg61e5Nd7JxOoQne00CbVmU+6yRBFYASIr6C9Np0gCxfoBitfdC2cGiCowR5JP2gkSiw8xl2sHUo6+14syEojkAjlbORysusmxpJVrcj8ZPr0Lk0fpiCQ8BRuRsaPCOk4NCxJKmyCp8x6FtR7+uJrKPqFQTgUIYMA1ggjzGhTagK9Ad6xNZUMjilniHhc0+n9kljUuoTsh0k7DZCCCKJB6H164JpAW7Fnjiu3H8Af1UuBZeeBtLQCnJLyCYu1gbatSrttQrp6YjqPdVkvilFh/HaqH0pO89nEiUFyQCdIpSxJ9AACexwsC1ijjc801AnPZXlrsOXIf9mdNk15vLQN7easV0RVUnaJtRN7j13Uo87lgyxKF2YhQEOkMoJIDVpsAHob2OLEVDYKGOYjWfz3WzxDLNRtTq0G9N/Ef2dmtiT0vE6d8hCI5R9/8AlRzmbjLEIsbyA0Qwr4QGPmo/CCpxOmDuQrYx9b2B/tU8RzayZZJlaGlYOGlJVLFg0diDd0a+mGxg6q3+iy5TCyw7avNA+DXiYuUikQgBQxYvHpuwsTGvKCegA/TDMgOAFn/f1WXGIJNCvy+iSeMNAkzX3kEsUX7sxBKgVuF7Bru8YXcm1jy9Ic4yfTyTPKomdzTvG0vI5IRnVmUM19F7Hyk3tWLHvFOjqaXULqvVdJmYXCBUI0gAbnf88c3xKPKcw9EgBdeHQNnLUqS6d2QCuuESszelT5GgUjBjvYFFwfCN726+uOtjio2736+aQ7lct9qf+rpf7Sf/AJFxtx/jT8X+oPqivHCA8NzFjpFf1FEfriov6gVQH+aEg8TsTkeGk7kyw/3cMj+JybF8b/qvQsZljXIeFP8AWHEv7cf904fJ/TatMv8ATYmPhvjEk8ubRwoEE2haB3Hvv1wEjNIHqlyRhoaR3SyBdPG3rbVlQW9zqq/0GDP9EfNNO+OPmnfHOHPKQY9F8t4yHuqcDcV3FdO99cZiFzpoy/hAf0BIEUK6hlZ2J3Fhj0sbjba+3XFEUN0oYzqACjDwFlEmpkBcUu5NftC3xEWe2/rhbnNYLcdirjxXbrcHB5P2xU0ObSKSVtASzDUNwC7NRHZVwwBCIHG/3sp5Xw66mMlwNIOoCzZ1MYzv+7rPXuF9MQNVtxyCN/32VWX4HMriS42YaRTMzXSuCbIsE67AAobjveKb80Ixng6lWPDMpVEZ1pVC3bbDlFKCfD1Ja+pBrF6Sq9ldwStrwvMSGRiFXUdOkFkBpAobbcgG/KasfTEoqdF7rtWJwGZV0hoyGChib/C+rbbexY/LEDUTcd7eDynkyvZ03vWMGQzI1kx+i6LS2qK0qvYO/vuP09sCxmR1A48d1ZLaQXGOPrlyCylo6NshBKtewIvofX88ddrCU7Hw3TbDn9ERwfNyShmkVEG2hVfUar8RG1+wv54pwpLnjbGaab+34Kri0MrywhAulCZCWurA0qNv7RP0xGkAbooXMax2rk7JbBwiZ4UjbSpRzTW3aQkMF6MCKoN0wRcAU4zxskLhvY/RFLwE61k1+YSu5AvTTKygBboHcEtVk364mtB7UK012H23Qv8AQvIy7pbMrRgFVBJ5goBl61e3XYUOm+Jqso/aOrICex+3krU4EzpBqcWpcz1+MvRYA3sLFfLbE1blV7S1pfQ5qvSkHxtWihjgCysebrZooC9KXYnSSpUML+dXXUYdCASXEj8Vy86bWdge3qjOGR8wSJHNnFYrQaaMjTv1XWgBOFyjbt9EuMWCASlfiLM1MynM5paA8qQal6DodJ69cZSs2QffouP0F/oqeEySzMy5fOzGSMAlJoQq9eh2sWMULOwKCEuedMbzY7ELssy5rSULWN6OMWbK6jH0y4HyXajHe90Cga/OrMB0BI2x5+IydT+cwuaOASNlqNV7ppFZ7P8AKRG0E6mC6QRY2J77bV649hjAPYKFbLnTP0blcnxRMpmnEk3Pba+Wsn7NtFnoSBYG5Gx3HXG1rHtFBVH4gGCgmvFeKQTwvCyvokADGwtIxA1Xe3XYdfWsA2NzXWgblhp1DlCZp8rLBCjLMEy8i6egIZNvNvZA2vbuMEI3h3zRNzgLcO+y6Lh/ExKSAjqQL81b/kT7YQ5lbq2SajSXZZ8rBPPIJDzJmHMBsjUo2A260enU4YWSOaBWyp+azZhPChk2y+XZpInsZl+ZJZO3axt5QDsbr9MQte7Y9lJMwODd1OZcuM0+ZDEzLEUN3ooeYi9JFjv1PtitLtIB4RHLGnQOybz5rTpJHlPU+mOVm5hxnNLh7pNE+SdEzWPVVPmtSv5bUCuvXGV2eJY5HBtsH3TBHRAvdaeawqKgNrdE7AYXJl9RjYYmWSL34AVhlEuJU8vOdJGnzJ2J/nh+LlvMTmBvvs7f8oXsFg3sVFM/q0hRZPUenrgI/FhMWNjHvHkeXnasw6bJ4WhmQpkOncH8zgfb44jK7TuD+JU6ZdpFqS5pgQHWg3Qg3+eDZ4hKyRonZQdwbv6FQxtIOk8KrN8RKSMukEBVI33JLEVVH0x0nSFrqpRkIc0G0MPEIoHltR2XfqfLtQ3HxdfY4D2j0TDiEd1h4/8A/Sah1sgEUuo7Hfp+eL6/oq9mHGpSg4uzsgVNjJoLE1+EtsPkBiCYkigrOOGg2d6SPxJksuuYRCMtAJFZ2keJSWaxtvQHUmz1xtaTVrViPlMRcLNbUCm/hPLRIr8qWGQEi+UiLW3fQd/rgXknlZctz3OBe0j53+q3xbOTnMJl8uyITGZXkdS2wYKFChhuTdm9gMW0CrKSxrdOpyR5Xj2dmkjgUwRuxnDOUZgOU6qNI1C7vuf4YYWMAJ+ScY42gu+X3VvG/EksMjMs0TpGyq0QhffoGBmvQH3JC/IYprARwhZEHDhG5fPZyeSR4GhWKOUxhHUkvpNOSwPl70KPTAlrWijyhLWNFO5QEXF2WJhG8MDHNTChA0hYK5tgiGyxNFm6b4IsF+aLpjVvvsqX8VZhoYm1JGvMkSXMCJpFBQjSdFgqGG5J6VWL6bbKLot1EfZdfwfMGSFHMkchYXrj+Fvcbn+OEOFGlmeKJFIHP5vOCRhDDC6CqLS0em9ijWAs3sscj5g6mNBHzQfBoZTnHlnMSScoKIo21GrvU2w7mh88ULuylwteZS59A+Q/VP8APk8tqNbYx+JlwxnlpXSirWECjQUL/njjxP8ADSwF3P1Wg9a0Rn2jEOpk1oKIWgb3oUD33x6GN7WRBzOFmEfUfpKTcWzkIDoYF1svTymzWrSdLX/LEdllnHKZHgtk37KyTiEIsHKm1tmGlPL0s9dyQR0xPaj5FWMEHexSyTimXUBWgC6SSVITy1W/WiaI+GziHKo7qhg2NuEx4RmdasxQJTstitwGIHf2wUcheLKCaNsZFFDfcPOo1Jf3gy1e9aa9Ou4xr6o49KXO6Pvc97Qb8GYHqjB7UjmMuxkZh8PxbNVHv3wXWFJXsxDvO1bm+DSMz6AsasGBp2IcFSFtaoEGiWG+2IJm6d9/0ROxnavd2H5pnnSdKxjq1D5Ducee8XcZQMdo3f8AYea6uM3SNR7KoNUbxnqo29xjAzVHiSYrhu0beoTju8PHdV6ACrNYUqBYvY/TCekIpGSS3pLQNvP1RXqBA5tFQMihnGr03vf88dPHdjxRvyGA/Xuku1OIaUPl7Rg7DZ+u3T0xz8RkmNMMh7dpOf8A6+Sa8h7dI7KMsRPModGB+eFzY75DMQOHA/MK2uA035KyMxEj49t9yaFeuNmO3FyHtA1EjfvsUDtbQUSYopQGIVwygg12O4/kcegcwHkJAe5vC39xirToSvSh7f4D8sV021wr6j7u1tcpHXwLR9h6V/Db5YvQPJVrcsXKx1sq1erp37H5++JoHkoXuKQ+K1mLfsy4VYWe0UElgRsSQe29DrhzFuw3Ma33tyT3V3hRyTNTvJHqXQ7qBfl8wHlF0e/vXbFPQZv+NgA9wFZ4j4cTWYjeZJolKjkqrMyki10uCp3AI9MWx3Y8LNG6vdPBQPhfw28XJmlYiRRNaE6j+1cN5m/eAUXW1k4KSS7ARyy3bRxt9lTxbgQUSRfezHDM5kMfLBIZm1Hz/ulrNdfesV1QKJG6W7LYwguG/CvTIASu0GdaON35rxhVO9jVpYiwGI3FHvVYrqAjcIRlRuG+6Gh4YikSQZrTLzJCDyw200gYqUvs1UbHTfE6wPIU9tjcKKYZbw9NEtRZxgS7uxaJGDFyDuNtxW1EDfpizICbITDK0myEXw7IfcssVQPMVLOQAAWZm1NQ2A3JoYB79RtKmlJt1LlONS5h3aXLwZuF3oOPLpYD/mOlq2sYzm+wXFyHSk6o2kH6J34ShRCwGUlhYrbSSkEsb6arJPr2wbfkteI1oumEHzPddDnZCqEjrjLnyuigc5vK6MYBcAUDobzftD5QD2/zWOGYpbfctUL7LRbdvdRfKEkQDXRAPvtvjvYp6mO0nuEguLHkhLPu8M08sf7TUlOwultlIse9Y0vxRQee6CLPOoxt5H5I6ThUZZ2INyCm3+X+AwHSbZKZ13aQPJabhSay4LqxNkq1X02PtsP19cTpNu1fXdp0nhAywRO8uVXWDtK17ru10N+hNkjDuhpZr7FYpphM/pHkAKX/AIbSwQzCr6e5O59TRIs+x6jAaUHsou7UoOAhWVtfSrAUC6awPQD2HvviUrbBRu1TxLPZgTFIygWwu8ZbrG7k3qHdQte+NLGs07/vdVI+QOpv72QS8fmO50rYBYctv2ItQGbfzAgk9unscEYWX+90AneR+9lE8VzCMx1q6O4XUY2pBy4yZK1fCLY6f164vpRuHG9fj6KurI082L/D1Um4pOmt9YdGbSDyzt+yVtYttku7HuTeKMUbqFK+rI2zf2QycZzLK5rqPKRY1OpACj90MoLXvdn03Poxigg60pBNf+URLx7MWQFSxGWIKmyQraqF2dLgLXz33GA6MdbozNJdKzM8YnWXlKVJtVJMfQlowWoN8JDNW/b23psTKshR00gdpCN4XPLKJEm0HVHYpCo3LqQbJv4QfrgHMY021aIXvv3kDkeASxqjhIeajR0AxAKrHpI1aLG9tVYheCthkB2QI4FOpjQJGX0ljLuQv7Ex6CSladR269b07HBa2lFrad0VH4Yk0y2IwWQiPcHTbliNowAGBo0vc7HvRkFhUZRYU08PyaobiiZEYubcagdVgLpiA0D49Iq2rtd1rG6rqCjuocY4Usc6uVzLQsGLcuSQ05Ni1DWFq604jXGlsgmL4i0EB3qBwj/CuXKmYhZViZgYxKzFvh32YkgX0vfrgXm6ScxwOkWCRzXCZcU4qkAUuHOo0AkbOfXooNfXEZGXnZc6SQMFlAyeK8sBGQztzVLIEjZiaNNsBYIPUH3wYx37+iWcmPb1Qr8ay5UNNUrGWRECQuW8jkEadydPQt0J+eLMDidggdLGRbt1evG8pyhIis6sxjpIWYkjqNIW6+eK9ndq0q+rHp1AfZATcfy4lyvKjDJKWJYQsSNOwAobMGG4O4rtgm4xp19kszRhzdI59ERL4kUZrRzF5YYRkct61Ed5a0h720frewggOi6/fyRnIGur2/fddNjOta878YOjSZoZhyGRFOXQsQpFbsB0ZrsYU7ndcfLc3U7qGq4TSOX71m5BBPJyhAFZo2BUNfQWCt0T74vkp7HdWQ6HbV910WY1ouxDKFA83U9t/njm+IyZETS5lafVdaFrdgbtUzwuRqZUND3xz8jHyXx9aRrTQTWuYDpBKX58vPmIoBI0acoyMYzRO4AF9hj1OA9vsomqya+S42WHSZIhBIFWfMoDKqIJc6JJnACIBJ1cWCF7bt26b43P/mMZpb5rFEBBJKHu8t+6rymaMWYhCPmakJVlnB32JDLY632xbma43WBt5IWSGOVoa51Hm/zVeWy8z5N8yczNrTUUAbYBSdj637+2LLmNlEYaKNIWsldjumMhsXXlsqOIcZdJXdb1y5ePzAXoHVm+l4OOAOYAeAT9UqfLcyQlvJaPp5lNuN5kxR5aFZZNMh88otnKgWa6mzY6dMZ4WB7nOIG3bstuVKY2Rxhx97k8lZwLNlczy42mkhdCf2qtaMPRmA2I7YkzAY9RAB9FeJI4T6GklpHcHY/MrfCPErNCxILtHSk3RZ2chQBXTp5vn6YyuZuvUS4Wl4HF7/RF/wBOTa+UIF52ogjmeX4AwIbTdEGunXFaR5oPZY9OvV7vy38lZn+Kk5Fp0tDpv10kNTe2xvFAe9SXHB/PEZ3Qg43NI0DQoCH5tIWqwukAsaJBu/L7i/YtIF2nHFjZra88Urcv4mDxGQRkAPElE/7QJv8ATX+mJ096S3Yel+m/P7K7g/G3maMPEEEsZkQh9WwIBvYV8QI64pzaUnxWxglpujRVKcaYZqWD4t7FmgqiNSa23Ja9vn6Ymna0ZxQYGyfu7UW8RuIY5THGDINSoZDenSDeyHezXoNrOJo3VDEYZCwE7enf8VLL+JGc6hF+x1ohfV5rdUIOmug1gHfELKUdhhoou96ifwv/AEmnFZXVAYwSdQsAWSO4wsrmSlwHupU3E8yaAiNjc+RhdHsT0DD6jfFWVn6spNALb8TzABPLu6oBG6b38idjRuvyxLKsyyAXSuzGenVlCoTqVOqmgTercdOx+QOLJROkkFUFdkeIStIoaIqrKSbB29LPTp29cS0bJHlwBCB8SiXnRbTtl9LahlzTa7GktRB01fQ1fXGmEt0ni/XyQTh2oc16eaXeFOGzJNC0kbqAmYsvRI1Tqy2RtZFnbDp5GlpAPl+STjxuBBI8/uVVw/Jz5eQT8hpAJMwrICoYB5tauNRAINb7+mI57HjRdcfkqax8btdXyheHNK6LIUn5DzTl1y7ebUXGg2pBK7OLU1ddsE/SCRYuhygj1EXRqzwruG5KeL7vIYJW0ZiclbUuBJ8JO9H3IxT3sdYvsPsijY9oBrufupyZSf7u+R5DlnlYibbl6Wl16y13YBqquxig5moSX24RaX6enXfldpnUdo2EbBHI8rEagD613xgK3OB00OVynFXabNNlxmYlZQCI5MurfhF6STv61gDuatc6UufL0w4X6hG8E5kM7QSTK9R69CQBAN6uwdzsdsW0G6TYdTHljiD8hSa5bPJNGzUQvuyntf4WNfI74XmsjEThLwt0Ly4+6qoxYYFpAqi6Pcfxx56ECUOa57g0b0e4/Na3bUQBaq4lwt2eObLuqSIpXzC1ZT2Nb9d8eqw5YhDor3ey5GVjyOkEsZpw+6A/8NSvzmkmUvJoYMq7KyGxsfw9sa/aWjSGjYX91l/9PkdqL3bmvpSvPCszJJE80sVRPqCopF7EXZPX9MD1o2tIYDujOLO97XSOG3kFdleCsuTfLlhqYONVGvMT/jgHTgyh9JrMUjHMV8391HIcC0SFnZWVoFhquukb/ni3ZFtodjaGPD0uJceQAqE8PSCGNBKBJA5ML1+H91h8ttvbB+0t1k1seUv2F4ja0O3adj6eRTThkWYBYzyI1igqKQB72TeEyOj/AMAtcDZgblIPyQx8OwhQLYAJovVV+bWCTXVW3B7WcBqK6Ptbwb/fkh5PD1tGyTP1Znk1DWxKhVrbTVCqrE1+ia3MGgggeg7c2mT8Kj5HI3EdV1363dnuTuTgbN2s/Xd1Op3VQ4bFExntttTVew1BQ1D30g/O8FZOyqTKPT34/wBJdDwPLWqrJIBaUuoU5QAqTtuar0sDp3wRLhumDxIuPaz+qOykEEbRBX3hQxKLvba723Pl6/PFEOO9JL8zVqBPJsqR4VFKTIC1s4fUD0IXRQ26EWCPc4qyNimR5TtIrj9lZJwFNMaq8ictOWCrCyu1g7ew3FHFa0TclwJJ3vf6pZkeDxRyMrTHSsiMserbyoipr2+K1ugfTFOmbwtMmQ97AQ3sRf1JP5p+vEIjdOuwsm9u/f6YX1G+axGJ47KvN8TRUZlIcrXlDDqxAXfsCSN8GynmgUuQOYLISFfEUvM0MptWOtUGoAFyi0dO9FSSTp298a+gKtYPaXXVK/h3ifXGrMhvlu5N1ZjRC3lI21Ftvaj3wt8FGk1mRYTDg3EjK8qm/Ie9fvOO39nASM00mRSa7TWsLTlCWwNuuFTOc1hLBurbRO6BzcZkQxyIGVxTAg0QfrjF7TktcAGonRscDanACgCIgVVFABaAodABie05LnkFqgjY1tBRzc8gjJVfNdfCTQrrV777Y2YUjpRcgpJyLa33EEM7mNvJ0O/lvt89/WhR2rvjdoj33WXqTACxui8nmnGozEBOoYjTW9b2flhcgaOEyN7ty9IZuHZeafMtNJFok0GNhIupSoIJBuwcZ6FklZ3RRve4uI3433UOCxSrmpHkkScLBpV0ZSzANY1LfXfc9MWwHUhha8SkuIOyN8M6ZYpdI02w22oUOvlAFH/PtfieP1Yixx7crXhPAJcAj+axYjUlkBbvHlBNK6Us1N3FXa6ukAA0UVncsxh0RkhtqN10Pr/n5jHqMaMRRtZ5LO14124JPJwnM6SqyCnBsFjQJckkbHbTtXucadTVqbPDdlvClJw7MgAiQlhsN+3lF10H4ifp6DE1NQiWEmq2TLhsEqF+a4IJGncn19el7bet4FxHZIlc11aQkXiiX9qjKZDoko1IVUMYmpVoE6yCOg/EB3w+FuxtczIPvAjsiGeXkPEEPPQxsV5hcEM46O29eVgR2o9b3qm6r7ItT9On/JMJSTmlCkalgbV6As66bF3R0t37HACtB+aYb6g+SVZZJSuouhGZmavIRVKeW4tj2jU16Hrthh03sOAlDXW/covNuzxRRJEBNaOY+ippkBNnspIIFAk+mxoG0CSeEb7LQ0cpi8cxjIblMzGqIOkKex6lv0v2wFttNp1Ul+VyvLk+7ssWmaNmIiQpWkqN11EUdXXbp37GXWNQ7JWnfQeCjv6MiQh9xpN9fQUP022wmXJ0NLncI2Yzb2VRy0NkktZsVvtqskAV7k4yf+qxAc/bdM9j3tEZZljpF6e4PUm/Su/TAvzm9UA9/RGyHS3ZXPm13o7i+xrb3xHZ0e4B4/BEIyl8+QiZjbNbHoOm/bp36/wwszwl+knf7J7ZJGjZDZiHLIzEsQy0p3FilBH8AfcrjV0WA2kOz6FEq7LjKkaNQYONOlu+rfpXt9N8MjAZu1LkyWy7OKjLDl4nCiHdd1I21Fm9z5jqNm7o79cahrcLtZXFjDVIec5VhRg1AKNqHQAKQd+wIBvah6AYINf5oHSxnsnPDcikYJTctuWNW1ktvW1DUawh7i47rVGwNGyU+I+MvC4CEDSFZlIWmDPpqywN9fhBrb5EmNB5WqNgdylhz7qjSrJGzuxPKANxkCSgfP6jcUBq1HvgqHCLSCaRicUqHNmFlqKMMhU6qYx6juSb7YTNbWko4Yg6VjXdz+qS/ZnxGWafMGaR5DoT4jsPM3QdB9Bjn4UjnlxcV2fHcaKCOMRtA3P6Jp9puaePKrodkLSgEqSCRpbax2w7McWx7LH4HEyTJp4vZW/Zof8AyK/23/vHExCTECUPjYAyyB5BdLmYFkUo6hlYUVIsHGpcdzQ4UVw8uRymWzUv3jLgRMF5TCMslV5hsDTX3OFUATa5RihilOtm3bbZGeGoImzcsmWh0ZcxBSSmkM1/hBF1XWtumLb8VhNxmsMpdG2m0nuYiRFdUQgtudI2P+H/AHxzfFskmMxUSfQLr48QB1ClkkqaKEZuumn+eMEk8Bx9AiN15d/mmhrg69ShnmmCR8qyao7DrtV32rV+mOtAJGwMHelIxGXnWq3+83XmrbcaPqe3Xfb1rD/5ig6VIrhvN1MZLrsDp232+H2wbNV7oJNFDSvN+O5p24sqs7FVzMQVSxobp0HTHPke45Abe1hepxYYx4aXACy07/ivTJeFRM5coNZ31dwarUB0DVQurx2BI4Cl4sxNJut1ZlMmsd6btjbMxJJ+ZO+3YdsCXEq2sDVCHh6KrKL896m1HU1irLXfTYenbFlxJUDAFGLhcaurgN5fhXUdK7abVboGttvU+pxNZIVCNoNpLnuIAsXaNkI8oZZSNW+wby1XU73RPvhjR2TugHHlZlOMFRtG7cxgFLykmyWUfh8o8pJq+3XtHNsohBVi1Hh3GEVhoiYu4BkZ3tgNVCyQfmF2FHbEc0kbqhjhou10majLLt1sH8jjn5cTpI6byN1TDR3QkILvqoUGHQ+gIxyoI5Z5+oQAAR+RTnENbSlNAxJ2vzA3q7fLDMjEmkcdu/N9lTXtAWKraWjobAi7/LFtjlLHQBvF7qWAQ61i5U3RBIu71fyxUeE9r6IsXfKhkFbKM/B4nYsV3JBO53IFC/kP4nHaoLE6BjjZWhwWLb4tiD8R7G/1O+JSnQaocV+7hl5tam6Gj+HfrXthrHOHwpvsnW3pWfdYTHzBEKKXWmjVbCj0Ow/TAmRze6H2ZmrTSlwrPcwbBQABQVw35gAVhLJNe60Sw9Pb9KQvHc7yipMKOKNMxog/ujyHcjpuMaY2agd1kkmdHsEc7RIbIVWY30Fk9LJ+tWcBRPCYZANiVyPj+TMRAJl46gaNuaVjFDfue214w5b5QPdXf8Gjxnu1TH3gRS4nwzms1GznKKWYga6UNtZrr03vHPgdI2+mF6LxCLFkDfaDXNdl0niued+GQtmQRKZ9wV0/v1t8qxryC4wDXyuP4a2FniDhCbbX+kk4Z4nzEWXTLZYENbEsq6mNm6UUfzrGePIe1gYwbro5Ph0D5jPOdvw/FWReK8/l3HNZz30TJVj28oP1GLGTNGfeQu8Mwchn8qvmCvUuC8TXMwJKnRh0PYjYg/I46jHh7dQXkMnGdBKY39l55xHxLxGWZ4olZCjFSkSXVerEfUHa7xgkmnLi1oXpcfA8PiibJIbvzP6IWTj/ABPKsDMZAD2lQFT7WB/A3hZmnj3eE9uD4dkioqv0Xonh7jgzWX5qjSwsMvow/l3HscdCKQSM1BeZy8N2NP03fsLz3J/aDmlDFyrkrSjSAAb6mtzt2xgbmvF2vSSeAwOALdvNVZnjnEwOazTInW+WAo+mnYfPFGXI+I7BMjw/DSemKJ+e67LwL4rOaDRygCVBdjYMPWuxHf5jGzGyOqKPK4fivhgxSHs+E/Zcdxj/AFx/9zF/FMY5P7n6hdvH/wCl/wD5P6rtvHXif7rGEjI5z9L30juxH6D/ALY25OR027crg+FeHe1Pt3wj7+iE8JZjO5mGSWaQaGRljAUKWNfFfUAHYfniYzpHt1PVeLw40J6UA97vvx6JqMvmyQNVL33F1frXxVtsOnvjRRXntEt1eys4dBmVaIOwKqKc312P128o+hxBaKNsoI1Fcr418RZvK5kqjry2UMoKD5EX8x+uMOTkSRP24XrvC/D8bKgJdeoev4LvchmVljSRfhdQw+ovG5psWF5+WMxvLD2XJ/aD4kkypiSBgrtbMSoPlGw6+p/hjLlzujA0rseD+HsydTpOB+abcD4i65Jcxm3FlS7GqoHoKHeq+pw2N5EYc9YcmBrsoxQDvQXCZ/xrnMxJpywZB+FEXU9epNH9Nh64wOypHmowvRReEYuOzVkGz68KuLxVxDKuOdrIP4ZUq/kwA/nie0zRn3wjd4Zg5Lf5Jo+n+l6VwTi6ZmATR7WN1PVSOoOOjG8PbqavK5OK/Hl6b1x3g3xRmZ83y5XDJpc0EAO1V0xlx8h75C0rteJ+GwQYolYN9l03C89I88iljoFkKyC6vamsEX2DL2IvbbqyMAYCvJxPJkIXMeEvFOZnzoikcFPPsFA6XW+OVBkPfKWnhes8R8NggxRIwb7LqfFdctNQJGsfIbHcijfy/UY6cfK5GFes0i8gKyy7NtH0I36dK9fbC5O6S/eX6oPw31c+XcL8Hw9//l6j5Yywd/0Tso8c/X98KrxcVqPUAevXV02v4dx23rHRgvelycitrVvHfijokbVYA23HqN+nw4uHg2l5PLaRHiYf+Tnvrym/unGOX4Cuvhf12fMLh/sj/rsx/wANP7zYweH/AOS9H/EnwR/M/onP2rf6In/GH91sPzv6S5/8P/3X0Kz7L8ii5Yyged3YFvZTQA9u+KwmAR33U8eme7I0XsKV32n5cHJFyPMjoQfmwU/ocFmtBiJS/A5C3KA87Q/2VP8A+VkB6CU/3VvA4J/lpvj7f/cgjuFdxHx/lImYIGlN7lAKJ/tEi/mLxb8yNhrlLg8EypmgnYeqVcV8aZbN5aaJkeNihKagCNQFruDsb9cLflRyMIK2QeEZOLOx4IIvevJa+yuQ6M0vYaT+YYfyGKwT7rgj/iBo6kbki+zrJJLnVDiwiFwO1gqBfyu/mBhGG0GXdb/GpnR4nu96H0Xr0gVgVNEEUR88dTW0ktXimktIIXkngYaOJqo6BpE+gDf4DHMxtp6HqvZ+K+/4fqPPulVeJcxy+KSSEWEmR69dIU1+mBmdpyLTMCPqeHCMdwQl/wB9GYzYkzROl5Bro9FvYD0A2+lnrhYf1JbetBgONiFkA3A+69hz+eEHKVEBViFABAobAUO/UdOwPsD6COMOB9F86mlcHWdyUjm8Qyi5TpVdKssZawQU1bkRk6tjvdDbrh4hb8KynIcPe7JhJ4hYVUaGwWoSmwAa3BjFb7YX0fNN6/kEh8fZc5jJjMaArQyMCAb8urQ29D8QB+Qxz/EIvcsdl6L+HcuptB4d+YRv2Y8R5mVMZO8LV/yncfzH0wOE+468lfjuP08nWOHb/VcfxknPcTKDdTIIx/ZT4v8Ar/PGST+dPXZdrGrC8P1nmr+p4XU/almNGViiXYPIAQPRVJA/Osas51R0uT4BHryS89gi/s14cseUWSvPKSxPtdKPkAP1ODxGaYwfNJ8byHSZJbezf2U28VcMWfKyow3CllPowFgjDZWB7CCsWDkOhna5vmuJ+yjNnVPH+EoHA99wf0r8sYcB3xBeg/iGIfy5Pogfs5/0/wD5JP4jAYn9c/VP8b/sR9PyXZ8DRxmpdR6BidIFG2/Eavb8O/QEY78tdMUvAwX1Ta4nwB/rIf8AqfzxwMX+ufqvfeMf2A+i9C8RZuJGQPGjMb3dSQoo77A96H1x2WArzOLG9wJaSPkjNOvLjSVW0sEDYbbbEdMKlBo0kg6Zfe3QfhwUZBsdl3X4e/sN/X6YRB3TcrsaUPFT0IxdAk+Y9Nq26MLP+8p6dsdCAHelysgjZE8QzbxmNdQNjdivWvlsLxTGg2pLIWloUvFH+h5j/hN/dOMsvwFdPC/uGfMLhvsj/rsx/wANP7zYweH/AOS9F/EnwR/M/onP2rf6In/GH91sPzv6SweAf3X0KE8GZmVMnEYwSty3SFt9a6SaN0BqP0w3BAMSrxkA5br9FPxnn5ZMhKJIylGM7gjcy9LPXy6Tt64mcAIjSDwhoGY2vX8lzvDc00fCczpNa5ghI9CFv8xtjCx2nHdS7WRG2TxKMO7BPfs44DBJAZpEWRy5UahYUD0B23w3ChaWaiN1g8bzZmzdJpoBOPFnhvKnLSycpEeONmVkAXcCx06j2OHzQxlhNLD4fn5DZ2tDiQSBvuue+yrpm/7Kf9eM2Dw5dX+IPii+v6Jd9lv+mn/gN/eTCsL+qfqtHj39o35j8ivT4f6w7HBQEnJdsvJn4QvLPB3+tR/xJv8ArwOP/cfivXeJf9NHyb+iH8U5cycTljBovKqA+moKL/XAzt1TlvmneHydPw8P8gSn3jvwskOVieFdovK/qwY/EffV/E40ZWOBGC3suZ4R4k6XIc2Q/Fx/r8E38E8UOZygQgNNBQGo1/Za6NGrHTqD6404c2tm65njeF0ZiQNjuE9ynB05SpMisQBY7eWwnYA6QetDfehtjYZDqtq4rYhppyNmyMbimRTRsWBsfUeh98CHOHdGY2nkKGZ4ejxPFQCOGBH9qyf1JOAeNYIKbC7pPDm9ja8i4BxRshNOrddDR1/vqToP53+eOPE/oPcCvb5mOM6GNw8wfoeU5+zHInVLmCNWgaFs1Zaixv5V+Zw3CZy8rD4/MA1kA+f+kw+04GTLQyVWmSiLBq1Ppt1GGZtmMO9Vm8BcGZDmeYTj7Os2HyMYHWMlCPTex+YIONGK64gsPjMRjy3E99038QZxYstLIx2CH8yKA+pwyR2lpJWPEidJM1rfNeffZRlzzJ27LGq/Uk/4Y5+A3dxXpf4hkAbG31QP2fyBeIAHaw6/XrX6HAYpqc36p/jDS7BBHovT0yMUJeXoaYsxPQHc9ewrp239TjsOeSKK8THENXu8leYfZ618RUjoRIfzBxx8Q3Mfqva+MisEA+i9C8V7Ro4pSrbMa22INA9SR2x24+V5jCrWQeERlLXKLQqoxtq6CuurfoN8Kl4KU7eb6obwy1l9q2XYAgGiwuiOuxBPtjPjm7TctoFIXxfICyIyMV0sxdRZABF1e3z70RWOnjjYm1xsoiwCEZxaJjImm2GxoHpuN+/67YGNwoqp2nW2k1z+WEsbxt0dSp+orGVwsUujE8seHjsvIV4JxDKSnlJJq+HXGLDD9R+fTHJEM0TjpXtDm4OXGDKR8j2TrjHCM0eHIJFkknafW4+JgKYC66badu2NEschgo7lc7FycZucSwgMAodl032e5Z48mqyIyNrc0wo7ttth+K0tjAK5vjErJMkuYbGy39oOWeTIyJGrOxZPKos7SKTt8t8XktLoyAh8JkbHlNc80N/ySPwj4faTIZiCZGjLva6loghVpqPuMIx4SYixwq10PEc5rMxk0RugufgfiHDWZVQ6Sd/IXRvcEdD+XuMZ29aAkAbLpSew+INDnGj86KIml4lxBSGUrEoLEBCimtwN92PoOmDJnm2OwS2Dw/BcC02753X6BOPs04fLEMzzInTUq1qUi/j6fmMNw43NBsLF43kRSuj0OBq/0QH2b8LnjzZaSGRF5LC2UgXqTbf5HC8SNzZCSE/xrKhlxg1jgTY/Ir0KL+sP1wMIf7SSV5s1pXnPhXhU6cSDvDIqcyU6ipA311v72MFDE8TlxG269N4hlQvwAxrgTTdvwWcV4VOeK8wQyFPvEbawpqgUs36CjiPieci62sK4MqEeG9MuF6Tt37r0zPZVZY3jcWrqVI9iMdFzQ4UV5WOQxvD28heXeGslmslnATDK0eoxuwQkMt7Nt6bH88c2BkkUnGy9Znz42Zi/ENXI+fkuyjnzLTlNT0pJcAJprz6ADRNEBbvfHYptLz2mIR3Qv6qvK/eaIIkCnUVAVdyQDTWPhstuAO/tizpVv6PI5WK+cCkkvYPwhR70Aa2BFWd6NdN8Q6Vb/Z9VNXE/aPl1TOFh1kjV3Hoen6gDHDzWgSWO69N4HI52NR4B2+S73w5wvkZBE6MV1N82Nn/D6Y3xx6Ig1eazcnrZZf27fJFNw1MxlTC+6sCNXewdmB9b3vFhgfHpPCS2d0E4kbyF5s+Rz/DpGMYej+NF1Iw7WN6+u/vjndOaA+6vVe0YXiDB1OfXYhRnk4hxAqjK7AHpo0IPckj/AB9sW7rzHSePwVsGBggvaRfzsr0vwrwIZSARg2xOp29W/wAB0GOjBEIm6QvLZ+YcqUvPHb5Lz/xb4any+YaaBWMZbWrILKG7IIG/XcHpjBkQPY/Wz/wvR+HeIwzwiGYi+N+4VX37iWeAg85U7MdGgf8AM1Db2HX0OK1ZE3u/8I+l4dhnqir7b3+CL8DcGniz6l4pAqhxrKkA7UDfvgsWF7JdxskeLZkM2JTHC7G3ddr4qlAWMB1R9RYWwBrSbq2F7GsdiNcDCHvGxYVvDVKZNdNH9nfmbaiN96OwHbfCpTylyHVMfmqvDEhJk1ABjR2FAi2HSh3Bv39MZsck3aZltArTwteLuKJAkZZUYtIoAdbAFjUw9wMaS/TwuPlzCIAnzVPHOIZc8p2mChha7EtVg6gAL7dxWGMmDBul5DoyWkupMsxxuCONJGlBV/hI3Lbdgos/lheocrQ6djWgkra8cgMJn5g5YNFjY3uqqru+2JY5V9ePRrJ2QHE/EifdJpss6u0dCiDsSQN1NHvgdW1hJkym9IvYeERxfjaxxz8tlaWGIuVokDba69fS7xZNBHLOGsdp5AtXZbi8dKrOOZyhIygHYVuTQ2xdo2TNI3O9WqouIELDI00ZjkYhSEYatX9WBuaIHUnr7YpUJKAcTsVblOPZeWTlxyBn32AO1dbNUPriw4FWzIje7S07orP56OFC8rBFHc/56+2IdkckjWC3FUZPjMEqNIkilU+MnbT33BojEBBQMnjcC4HhLI/FCS5iCOB1ZX169iCKW1q62PrXbA6rOyR7W10jWsOxR2W8Q5aSTlJKpckgDeiR1ANUT8ji7FpzcmNztIO6ozfiWDzokyc1Q/VWIUqDeqh0FH51tiaggdlR7gHdbk8T5aMASzKG0qSAD3F2BV1/DviagrOXE3Zzt1dF4jyzSCJZlLnYAXRNXQNVfteJqCsZMRdpB3Quf448Ukq6AwWtNWPwofNtVElgDfUVhzWAhbGsBCrm8RsosQm7IqzZIrpt7r+vpidP1RdIeark8QyqwUx7hjqIB2AJ9uhFebpd4vpjzV9IeaO4XxoytpZNICFib6EEX9Ddg96OBc0NF2hdHXC82yYOf4nqO6NJqP8AYTp+YA/9xxxW3NkX2XsJP/ZeHV3r7leuzpakXQrqMdYi9l4tpo2ucyHi/K2ka83lltCzNGRGxvoGquv0wwQOa1PfC824oLL+LOVPnEm5sgSXyrHHq0IFFk0Nhd9d8NMVtbSIwW1pam2c8W5eMRUXk5yF4xGhYsBWwrv7H0PphYhcb9EtsDjfoqsv4hiU5mSSWQJGsbGN465epLAFC2ZvTejtizGdgAp0iaACtyHiuGSVIdE0ckllVkjK7AXe+1dcUYiBajoXAWoJ4vg5ioyTIGfQsjxMqFrqrPqdheJ0nVanQdVqPF/FsMbSxjmM0a+d0jLJGSNtTDb0+XfFsiJoqMgJooThvHwuTyjzxyzyyR6rSLWbHxE0KHX2xZj94gcI3RnW4NNBPMhxSPMwGSLURTLVUwI2K0ejDCZGloIKVoLHgOVPh6QnXdHZTqUDfY7E0LYd/pjPCbTcgDakN45IGXRj8Kzxsx9AHFk4a/hcnO/pg+RCT5rOgZ15RmI4UlhXlyOmpWAJ1BSWAG+/vYxRO/KzPcBMXagAQKWhksukUJ++iN9ckkMoXStMRqXSxI032se3fEoVyrMUbWD36O5BQua4jJLHE7vHpgzVHMKlxnyeVyt9iaJugd8CSSlOkc9oJOwPPb5rONRK0ObnGajnPLVGCIFHxgqSQxBPUfXFni1c7AY3vDr2rZWSqctDnctKdTyQmZZCKL2tOD7qf0OK4BBV6TFHJG7ki781bweJsuzRSHW2bg1o5G5YJRj+QFED54sbK4Gui91xsuHP6IePisT5bh8KuDIssYZO66djfpviXsEJlaYo2DkV9F0PgRB92JAFmaSz/wCoRgmcLbhNAZ9T+ap8bgg5Z9QREltnK6glqQrMLG19+14j+yDNB9w3QvdJuI5YSRZqZMwmYOhFkEUekEK4Y7hiCdNj5YEjlZ3sDmue12ri6RXF89DmMxlxlnR35UoBTtcZ0i+xvtiGidkUsjJJG9Pc0UFwpUlhy0JzkasrJUIhqRWXcgnXYOxBNb374gHa0uJoexjC8WK2rfZHZVR9x4iaFmXMWfqcX/iU1jQIJPmVZ4ajUzZmwCfu8I39DGcU0K4GgvfY7BAxRqOGZEgAHnRG/cybnErYJYaBjxkDuPzXYy8TAYrpPWrsdRXX069TjSIyRa6BmANLUXEF0F1WhY22slq7fX64hYQaVia26ltuKKOx61262QPzI/XE6ZVHIACqbiqMCpUkNsRY3BA9/wDeG2J0iVBkgHbkILIDLQkvDl0Q6dyoUGvKa27bj8sA3Ha02E6XxCWUU9xI9UVnszzo5Yk2do3A9jRG+GBmncoIpgXhcXmOLwy8MjySX96KpFyNJ1KwYWSK2AonVh2giTUeF0gwiUvPCP4Rx7L5XMZ9cw4QmawSPjqNQVB7t/u++Bexzg3ShfG54bpQnhXLsmZ4eHUqTBmHCkbqGkBXbtsf1wUhtrq9EUpBY+vMLOOQM2YzzKhflT5WVkAssqLbADvtvXtimEaW/VUwjS0fNFcQ48mYzmVfLKzmNJiCyMoLcvZfMBZsC69RimsLWm1TYy1h1eiScQ4kkuViLZ2WXMNJGZICBSHmAm1C2mk9De+3W8MaKcdtkxrS1xoUPNPMlxiHKjOwZg6ZWmkdVIJMoceXT+96fTCy0vIISywvLXN4/JLeEcR0R5SKfMtlYBlFZHUhRI9kMC5B6ADy97wTm2SQLNontBLi0WbTnwTMORnG1uw570xFM1otGgBRPXoOuEZWw+iGUW9ieeG1pTsnQfCKPT8Vgb/98Y4OEOUd+6lx/PmPlrqjQSEgvILAoXVWOvzxJpC2u1qseFrwSRddlrIyLJG5Z4cwE3ARQAKHTdiL/LBxe9ybSsmNg/xr5qMdZyBkZeX0B27bE6bAIsWAaHWxh8kenZYgBMyiKSzjOcEZkRM00ekUIhltYHlFDZfNf88GxoPZb44m6QNOyZZTOBIIhJEQzRqzqFUUStmxsLsHoO2KEdnZY5XMjJaBsrJOLRFqKWAPiIHfYdexusF0HVaScmPVVKeV4okjAaCKNAkDbb9DsRtfTFOhLRaJmQx7qAUylMxCL13IXv2PuccV82QJDQ2W4RR1dK9dQUaVA9dvf2/PDerOIwQN1Qa21CSVmBGnY+1/TCZMjI4DUWhvdaitaCoAPQLX+fnixPOCLaqEbAKCtycCgXoVTZ6LX1xtx3ue23iilmNrTso5mWCE65DFGT+Jiq39TjS1hdwEtxjZuaCF41nRHlJpotDaY2cdCpNXvXXBxx28NKCV4bGXNQ/h7i8bZeBpZIlmljUkWqlrHZfTBzQlr3Bo2CGGVpYC4iym8hjXSraBv5QaG/sMIDSeE46RylXEc6XCHKy5Y/tVEpZgbXuBX4vQHD2Nq9YPokvdf9MhMM3mIYt5WjTVtbkLddt+uFtDncJrixvOy2RFJsCjbXQI6VQOx9O+K94KUxypOey3MC82HmDYLrXVv7Xd4LRJXBpDqj1VYtGTMiAsxVVA3JoCvcnACzsEw6RuVzfF+PaZ8muXeNknkKuy011WwINDrjVHDbHl3YLJJMA9gZW6fZrNwRHVI8cZPdmVSfqcZmtc7gLW6RrfiKlM0egudJUDVdA9B1xW90jaS74Usfj6q9PE6+UUSBdtqpdj307fPesFoNLSMUlthwWJ4ij1MuhtQrygDVZYLR3q9RrqR3xNBVnEfQN7JVk5YkzUk8jyzSeZVsLpijvfSFNV0s/Ea6YN1ltBGYHllCq/MpzHxaJkaRIyxLKtALbaiNJu6r5mxhTrasmQ10NWh8zxxeYqrFrcPp6qTVNdHVsQRW/vgNVLG7Ko0FpvEETKDyXKUWBIWqUAsau9gw/XED/JQZQO4BU5eMqz8pEvU+liCvQhgSCD1BXvviib2RNyvfACZ5LJaCTqLEgLvQoC66Aep3xGs0rW+TV2QPHpY6UMZCQekRFj574VO5vBTsZr/wDEfihuDXy8x8Wg/DzWBPw73pNgX9cTFuzSmdWkXV1v5KXhyQLDLIuki9QINA0gvceUCwRY+u943zXYBXNxqI2XMcV41IZSrTLHG28kP3tFYWorS+nUqkUSB62CME1ra9V1GsbXquxfMRx5QTaAVSEMFB1bBbADd9u+Eb2s8cPVlDPM0lvBc5LLTtBl+U6ltUb2R3AYad8Mdt3WnIwsaM6W3qutxSinHAMjHnBAgYkDSO2pwpo1eKIJNWoPD2DJMI7Xv9LS/h3GTFLmUReZNLmiEQmhWkWSewAvFubYC3zYofGxxNNDdym2a41mPvDZeGFHZFVizOQAD17H6YENFWVjbixCESvcRd0KQfDOOiNgBCFjkzTxs2smm6g7/vHt2xZZabNh2D724aD9E2HGHaeeKKMMIEBstVuRYXpQ274DSK3WX2drY2PcfiP280Lw7js3OSLMRxrzb0NFJqAIFlW2G9YIsFWE6XEj6ZfETtzYr8El4PwuPP5zNy5kcwRScqNCTSgX2Hy/MnG2SR0EbWs2sWvNxRNnle5+9GkvzUAyrcRykZPJOWMqqTek1v8Ax/QYMHqCOQ83SU4dIyRDirTDgngvKy8PRnS5ZIg/Ms2CVsV2obCvbAS5kgm24HZMiw43QWea5SAuc3luGJKxNzNGWvetQHX107XjQB0nyFvlaz2ZY4w7zTvxrweDLJlVhjCBs2hIHchSO+M+LK6Rzi49itGVE2MNDfMK/hfDI87ns5JmV5ghcRRo3RRv2+n6nAySOhiYGbXuijjE0ry/etlVwTKQ5PiOcF6YUgDb76VJBI9aG9YOVzpYGedoYmNinf5Uk+dhyTZZzFw/MKhUlMwVvfsfiJ03+mGsMokAc8X5JEghLCWsNeaLjZs6eG5eZiYzEZJBfxlbAs9fw/qcCQIeo9vIND0TBc3TY7irPqjON8Ahy2eyLQLoDy0yjptW9djvhcU75IXh2+yOXHZHNGW7brPC/B4s8+ZzOaXmMZWjRSTSqKqgD7/p74k8roQ1jNtlMeFs7nPk33pF+C4uTms5kgS0MZVkDb0GG4+W4/InvgMk642SdymYdxyvjHA4XRy5GBRpKDcdNz6/ws/njkZGayH4juuu10jjYKhDl4AqEoAdmGxNG+t/MXZwlniTOm10hq0RMhJAK3HlIQzeRRfl7m73r5X2GCbnt1lrjtwPVUXSUN1emXiVaAAUODW+zA7fka26YccqPTqJ2uvqlPa5595DxZKBTrrzaiRuxrrdC9upuhW+Ee2RNGpx79kv2UarAWzk8uqhdI06SABfRqDfwH5Yt2fjsAt3KjcbsAtQ5DLlvKDdgjzNtRvy77Dc7Dbc4uLNgldoad1Xsunek3xsRLnvEeWTUhZVVWJ5kojDEUNhupq+lkYyztG35rbiyOo0brgXShweIGKdVAeP8D8sKX8voFANHo1fwwWLsSBx5peb7wBPNccq7wnGqpIFDr591cURaj3Pbv8ApjfOSSLXMxQA00lPF8nKZJJGMzoJGXTBLRVeUpXyhlqmsm99wemI1wApdNjwAAE+yrSLk0OkSyiJbUNYY6RfmN2D698KPxJbQ0ybmguayPD2bNRvBlZcqN+cWICsCDsFDGzeGE0NyutJM1sJbJIH+XmPqhDls19zXJfdnuN1uS10kLIGGneyT/DF2LtND8frnI18jje7pFP4dkP3qZUKzrPzIT+8BRob9G3GIXjYIPbmfy4yfcqj+/ROeDQyHOSzPGyLJDH1rqLtevUYBxFUsWRIz2dsbTdE/glbcKYZLNiQaCJnlQn2IZT9axercLSMhpyY9G+wB/IrMtwuaThzsu82YbmuLosCwOi+1oKxCRqUkniblgH4W7D09fxUclkNWay0kWSbLohOsnSL8prYHoPX3xZOxsq3zBsD2Pl1E8cqzNcNzmUzM02URJYpzqeNmoq3qNxtufzxobJFJGGyGiO68qYpYpC6MWD2VcPhvMvHnZp9P3nMxFERTsorYX+X5e+I7IjDmNZ8IVDGkIe5/wARQ+Uy/FYsuMqkcTDTpWXWLQEdDv1XoDR7dcG52K9/Us/JA1mUyPp0Pmij4TkjXh6R0wy8muVrrqQSQD73tgPaQ4vLu42TPZHNEYHY7pj414TLmBlxEAeXmFdrIFKAb6/wwrGlbGXX3CblROk06exQfEOCZuHMyZjJPFU1GSOW6sdxX+dz12pjJonsDJRxxSVJDKx5fEeebSLgXDZM5NnxJKHLRCNpVHkD2CAvqq6a9/rjRLI2JkdDvazQxuldJqN2E0WLihy/3TkQrUfL52vYqFrZfUjbf16DCrx9fUs/JP05PT6dD5qJ8M5mODJyQhRmcsCChOzAk2L6fr3OJ7RG57w74XKezSNYwt+Jq2+Q4hmczlppo440ikvQrgkDux9b2FD0xNcEcbmNNkqGOeSRr3CgFYvDc7kppjlI0mhmfXpZqKMevcbfyrp3rqRTNAkNEfdX0poXkxiwfsmXhHgksJmnzJU5idgWC9FA6D/Pt164VkzNdTGcBOxoXMJe/wCIp1NYcnSWBWtscDIa9kpcG2CKXQbRbVoYRtpAIb4dgPXveMJhm6ehwPG1fqmW27WR5dgdVGxW3rtvgY8KVr+tW4rb07qzICNKk6tRXSfj1X2q8NkbNpMej/K77UqBbd32UI0PxC6th5evXCIoXWJBZFkbInOHwq+CCmGxrSevqTjbDiFj7A20nnzKW59j6rIoiBFt0u/bY4kWO4CHbgm1C8e8jrx2UhJPEcf9UzBjGpOoK+k7jb8Qse14zzi6J4WvFcRqDeT9UDwjKs3NeJ2C+YCNn12Cm1+YhTq3Htd+w4zfe1A7I8x/uaXDeuardZksyuViRJUK859J6j8O52Zvlscb55AXArisf0QA7uVVHwnIB5E5jlrLMDNJ2UahYbegNxZOK6xW32wE1fCaZfjeXVVCOghVNjZAABVQAK3XzDe/TC9QJWc5LD717K+Dj2XZlVZVLMaA36+hsbH0B64rUFYnjJoFXZbikUjmNHBdbsb9jRq+tHbbF2OEQka46QVVLxZEmaN6UKqEMT1LswAA9fL+uIqMoD9JVn9LQ8wx8wBxdg2Ogs79LA3rEsK+qy9N7pdxPP5fMQsmoOjMqsNTJYJ2o1vdbVsfXED63CuPM6bg9h3CJ4FxmKdFCMobQGKA/CK+W9dLGIHWhjyGy73umuLTUpn4S5YsJCLN9W6WdquulD6YzuhJ3tamZDQKIVR4TLt+0FAVVncXdE9T88UYneasTs/7VocFcBgJN277/U9evv7YnRdvur9pbY2U81xKZGZFhLhRs++/lv8Axw/cLlySvDiA1CTcWzABAjNncUp6UDsfz6jax6YokpLppa4RUkH3uCSLMqUVgCdJKmutWflvhschY4OCc1pmbpeFvg82ThjEcDxqgGqg3tuSe+3c9sFI57zblpZhuibpDaRn9Lwf7VOl9e11/Hb54DSUzoSeSxOJozFEYE6NQII3+XfpR+oxNJVGJwbqK5puJZlYxqd7eOOTXoA0syuWT+rba1Xars1YsYbTUzS1Vf0nN52B0bi6WiepKglGAPTqPba7xZaNleluyb8cmk05eRDIpsnTpvcxNpDijXmoeln5YBtbhLYBuEtk4rM86umoxLsx0EEKRCXoFdzZPyGutxWC0tATNDQKKa+Hs5NI8nNOw6qRRRtRFDyDy0PVjtd0cA8AcJUjWgbLOP8AGzBLGAUK6Xd46JkYAbctRsTfr8+xwcUQe0/sfVY5pSwj9lOoJQ6KwumAIsUdx3B6fLCXN7FPBsWlnEZ2ZJooLV1jNSAeVWrYe7d6HTv1wUMbI6228kqV7nAhvKt8OZh5MrDJKwZ3QMSoobix+lYKYAPICuElzAXJlhaalvBs+0rThhXKmMY+QVSPzu/rhkjNIHqEqN+on0Ko4/lEkKB3C+V6BF/g3b209b/xxjmaHVZW7He5l6R5Krwq4YSMNIsr5FUqBS7HzAHzDf6DA41GyEzMBGkH/f7pFcdy0jcpo1DGOUOVLVYojrR9bxoNrmTMJojsUkTgUtNGysQpkZH5o022vT5Ku/NRvbvgdJ4WYY7uD691dnuCytyKUUkSq246iWJj+itiyDsifA46fRXZnhEh51KPPmYpF3Hwry9R/wDi22JSt0J3ocm1Xwzh04nieUNaBw7mXUGJGxVfwj22+R64gBu1UcTw8Fy1xfhjNnOchHMSNDEhatWlmElj+y4AbsWxek8qpYCZuoORwq5+F5h5QXQvplZiWl8jKQwVQm9UCFJr1O+KoqjFIXWQq04RmDShWWJXjKxvIH00Tq0nrpqqBP5Yqih6EnA42TDh/Dni+7MV2hy7I4Xc6vJsPX4TggN0+KEtc30CWw5uTmhtfEdJe9BgQLRPwk6L09ut13xoIFdl0i0VWyDn8QT8x8zcOiMtCIeawJqbTrK1RbYV6C/XBdNtaUYibWnunnirPgJDokAJzEQbS1bavMDR6euAjbubCXEw2bHYqHiHMtzAEbOIFHWCJWVr6bsp3Ht64jBt2VRjbt9Us4nxKZo48tG7I0qOTNmTynGh16aQKJDUCK6YJrRZcUxrG2XHt5J74f4zzY2MhjVkkaPyvYOmtwTV3eAeyjslSR6TsqfB8xlyY1OWYtICSbPxsB19qrElGlyuUaXq2fw6rLp1kbg9P3Y9A/gDig9NbmOab+f3W4+AgaiHpjoNhdtSszXRJuy2+/1vE12qOSSd+FGTKLl357HXbC/LuGKhSRRoAgdK7nesBJLparEjpR0x++6KXjC3Wk7nY7V3o2T3IIA64T1QlmByqg4rGuyxsAxsAAC2Js96s3qv3xOsFZx3dypLxxT0Vje4qtxem9yPxbf9sV1x5KHGd5oxs6ojEm9NVDuSxAA+dnD2+8s7/c5RWIqXN5bxBHyllzAjSVZTEQSLX9posd6qifUY0GF2qm7hZRO3Tb+bpZkfEYeRo3eJGCkqC3lf9o62G9gq2B+97YjoCGhwCjMgFxaSq8jkoxmWzDPChIYFUlLay1WW1EAVXQD64sudo00o1rdeq/ujvBzD7qij8BaP/wBjsv8AAYCcEP3TMc3HsrePZyWLlOgDJzVWUHrpY6QR8mKk+14GJrXWCrle5tEee6H4IunN50di8b/nEB/04OU2xv77oYhUj/32R/E+FpOBr1CrHlNWD1B9jjHJEH8rdDO6LhD56VMqHlosXIGm+yqdhQ7AE4OOMWaRMDpqb5Id/EgF2m4atN76f3ulVuO/1vbDummDDJ4P78lU3iUgi4qBUbarNkx6eg6eff5d+80KxiA9/wB7/wClDjGfDNl+bI+XhdWZm1aDrGnSpbtsWNd6wyJuxIFlcvJ914aTslHBc85DyyTTyCHLJIFViNRLTAkjuSFHXb8sOlYAQ0ACz/pZY3k24k7BVRcVEYnEs7csRxuOXmjI2tmYBRIVUjVQsdO/S8WY9RGkb/JUJS3UHHb5rUmeliiXRmjKxikZ2WTWE/aRAgNv8CE+Yj1NdsQNY47it1Rc9rdjey6Tws7nm3IskYK6Km5pU15gWobfCQDfU9qxnnrahv8AKlrg1b2dkfxp2WO1vqLINUL3s+nv2wEQBdupkOLW2Fdwxy0Sk3ddzff1PX54qQU5HCbYCuagyr88HkZ4DmXqOZBT4upXmfD30102rBk7chbS73eR+C5nOrpys7kZWvvElEj9sazB+H19vbDh8QG/6J4+MDfj6cI/inD8o42ykUbrnIo38gt1fS2+w+INuPY4FrnA8oWveDztRXR+IsqdUYSHMuqrX7CYRqPQEa1s4Uw+qRGedx9Ulz+XYzZRdCgiGYlc43Mrzp8TAmz6b9MG07H9Exp9136ITgcWWkYJPloJQ2akjEgQFFJXWoSwbU0R12NeuCeXDg9kyQvbu09k18KZYR5FTCBG0kxDMqiyOcV327LtZ6DAvNv95Ys5zyRR8kW+ZzCr8bNeoElQNIWULYpeumydj61g9LD2/dLll8ze/wC7Vsc0xDkykaYwVIXY2ziz5Lugu4Fd6wJDLGyNplIJJV/CJTIzawSAg3YA353Fg6RYrpt0+eFzhrW2m40jnP8AojGSL/ZqbP7o6nr9cco5cW2y6I6nmtgRDdUF1tS9v/7iHMhAsDhT+YdiVfHl4wLCqL3Ow/z2GNcelzQ4DlLc93cpX4hkdYY5YE5ojkVyifiWiDp9SLsD2xqhDSaJq1mne7TqbugB41DeWLK5p5D+Ex6d/diaA98O9kI3c4V80n2y9mtNq/I+FYXubNQRvmJCWfuBfRRex0ihddrwLsl7fdYdgibjMd7zxuUXJ4WyZiWNoEKJZUH8NmzRuwCd+uAGRIDq1Jns0ZGmkN/4HyH/APnX/wBzf/tgva5v+5B7HD/2oxGy+SjEYBjjFkUrFRZs21Gt/U4Wdcps7lMGiJungJTLxRs9IkWWVhArq8s7KVB0sGCJe5sgWfT54eIxE3U/nsEgyOmcGsG3c/6XURwqCzAbsbJ9dqH6DGQlbAKWTyaVLemEZMwhidIRdI2N1GkHNOGpWi1XuoNH6+2OcPFZNQb0zbuPVObHpshy0EQrYhW9W4oCj3N+vvh48Qc6LW1u91XkodYNFykGRqBjG9qQQNtv4ViQ+JB5aK3Jr5Ki1zdwVXnmDI0QDLvpBSgRte1g16e2Bf4p05NIaSbr9UDoNbdyrOHoka8tU0iNQK67VsL7/X1w5mc6Qv1ii3coei1oAHCzLLGQQI1AoNWkd9/TEg8Q6t87C1HQNb2UYpl2CRjcXtQ2PXGdvirpHAMaT3+iLoNHKthlVUBVAo1VQAHeu2He3gxCUjvX3pUIaOkKHGxcR6dR1+Y7d/l3x04T7wWXJvpmlZwq+UlijXpXf07YqStRRQX0xa84hnyuiKpVOa+906cwl9P3g2NGr92u2NBDr42pdMh98bUp8S4IjwvmFy4y8MekxKVqSQl1GuQnzAUTSH1s4jXkHTdqNkIOm7K6TxVkUUxyi9UmZy4bfbysa29d/wCHphUZ5HzSYnHcehVPiZ8sM9GM3IqR8hq1yFBq1jvY3q8SMO0+6pEHaDpCScNyS5mKOOKEPIdV5mRdSRx819JUtYd66AdNrO2GOOk2T9E1x0myfon3hTg8fJki82mHNsU33tKqz/HASPJdfolyvJcHeYRXg+XTkA3XSZTXykfATfElZJokpdF4wzBhXM/dQIBWtte/WiVFbgdMZ9Z5rZccZ0hZ1NHuq5PFU6mKSXLBMvMwVX12w1fCWFd+uJrPcIhmSCnOZTSis3x2d5pIsrAsoi2kd30iz+EbdcW4k7BNdkyF5bE26QeZ8Vhcusogt+dyXiJ3Vt7o1udtvnhHRi50oXeIuEeoDe6r1V+Z4zLDFqnyyiV3CRRI16iR3NbVidCOt2o3ZksbLeNzwFZDxXM+ZMxlAqmJmDK2pdh8Lel9MObYFVshE8pJEjOyI4NmgeHrJGgiHKJVQbC0DXXriE+5YWrBLZGs2oFBtnpU8jSsxkSNg3lXSWJsWVoLQ7gnGbW8bE8gLqmJjveA4JCoj4jO6StziOTEzbBTqKu4FmuhCi6q/bAdSQg78BGYomlo08n8NgpZ7OyiNnMhIZpU0FV0gKjkdtza99qwTnvrVapscZcG15LqsubVfkP4Y2N3C5r+SljZrMX/AFewvsd69N/xdvbGgNZXKxl8t8KqPOz237M6a28p679uvzq+grrgixlcoRJKCdtk3yjlkUsKYgEj0OEOAvZa2ElotZm0JRgOpGMmbE6SBzG8lNjIDgSqynnQ7bKQd/lhHs7+tG7sBRV626SEKIj1oMuomrG99DjCcOZrtWmxZ2vz7o+qw91kMLbMoB81gA9iPXC4sLIj/mNb/ldX2qkRkY7a+ynHA+rURXnvr7VhkOJOZuo8V71/SqVOe3TQ8lOZWDtQB1ihZrcDDp4chkrzG2w4fgqaWkC+yhHC69Fu0AO/QjCI8bJg+Ft20A78FEXMdz5qeSgKnf8AcA/U4fgYcsTreO1IZHg8KvkvWjTsGu77XeM5xsoM6IbsHXd9rtFrZeq1Rn+MR6jG0bsC2kbCmYFfKLbrbDc0Ou+2PTMjdVgrnyStvSQrk4kipFpRv2jFAu1qRqLXZrbS17npteB0Ekq+oGgUlMHGYlKJBCDbkaRpvchiVIbTvqvc+uHdJxBJKF2WS4DzWRHLZycNLASRtGzXRChXorq+IFu47HfAua5g2KZFlE7BVNNlHzAmfLvzAQRIxGkfEqNWutyhF1tQJrriaHBtAqDLIGnspZrj0ZbmrDqdUZSWq1AV3qwSCCUHS/5YJsJ4JSTmED3fmmMuaimy0nMjIVSA8ZIU3SsKIYDe1I37+uFlhDuU5k+2rySrVkmhWLkNyQ2rY6QH0FyC2sG9PeyDY3wZY8Ou91XthJ1Izh2cjMMsUMXLijhtdx1JcMNie6nfvvgJmFosndA6cyhyUJ/qL/0v+vGX/BYv/gfREeK/9X5b+3D/AAGCd8KPJ/oM+iWNDDDmsyualmh1uZI2R2VXB/s9SOmB2BNrNpZHI8Ski9xuQt8RysC5fLyQGQrLnI2JkuyQSL3339e+LIHZHIxgY1zOC4cp740BRstmNJZIJbcAXSkVf0xb/Nac226JKsAqxvE0GYWWOEs55TMWCnSNuhJ6HE1AjZF7VHKC1m+y34SnROHwFyAuirPTcnEYLCZ4e1zoWhvKPzPEsuLDFTS7ir2Fbfrt9cH077LothlO4tSiz+XI2KC6FUO/QUMTp12VPimB3BQfE+K8tynKQoCBZNeZlJsjTQUAGzd+2CEYIQtBO9ofK+JibtBWogFSSKVQzdF6adx69MEYwrMSrj8UtZtUI0/CH3scyyKBtfKLPbfrizGFZiCv/wDEb9eWhW9OoSGr83m+H4KW9X6bYrQEPSCu4X4g5sqx6V8wbdWvdT22FqRuG+mKcygo6PSLT04BKS7NcGjcljYLHcg+1fliqSXwtdyqh4fi/wB723G3T29u/bbpiqQ+zNRfD+HrCCEuj64IBMjjDBQReImJdmOEK7aiz9SaBG9it9rI+uCDqCMPIFLG4QtKup6W+/rXt/nfE1qazyo5jgysNmdfLp2I6WT6e9fl6YgcoH0UZk8qIwQCTZvc3iibQk2g5+BxPKZWG5FUCQLsebbfV5V3HpgxK4DSkOhaXaiiVyEYVF0io91HpYIPzsE9fXA6jyj0N4Q39AQfuHbodbWKqqOqxVDp6YLqv80HQj8kRl+GxJRRANN1XawAf0AH0wJeTyjEbRwFW3B4SKMYIoCt+xYjv2LN+eIHu81RiaeygeBQEG0u+pLMSdiNyTfQkfXBdV/mq6EfkiG4fGVZdOzEMaJG4AANg2CNK7j0wOs8oum2qQUnh2AsraTSgirO5NiybuwCd+u/sMH1n0lnHYeyMyvDY4zaLRIomyb8xbezvuSbPqcA57nco2xtbwERyxVUK9K2wKOhwtlAdiBXyxFKHCjJCrfEoPzF4iotB5UjGNtht02xSugpEYtXSrjgVRSqAD1oAYiENaOAqM9kRIoWyoDA+Xbp2xbTSbG/QbCDHh2EGxqBqrDHYe35kfXBayn+2SVS2nh+EAgAgGu/p79R2/IYheVTsuR5slNCuAWZVR5RF00oGgUtdgav+AxdlXZKtEY9B+WKtSys0DpiKrUIYFQAKoAAoADoMSyrslf/2Q==">
            <a:hlinkClick r:id="rId4"/>
          </p:cNvPr>
          <p:cNvSpPr>
            <a:spLocks noChangeAspect="1" noChangeArrowheads="1"/>
          </p:cNvSpPr>
          <p:nvPr/>
        </p:nvSpPr>
        <p:spPr bwMode="auto">
          <a:xfrm>
            <a:off x="42863" y="-1588294"/>
            <a:ext cx="5715000" cy="3314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pic>
        <p:nvPicPr>
          <p:cNvPr id="6148" name="Picture 4" descr="http://www.communityroundtable.com/wp-content/uploads/2014/06/thankyo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7162"/>
            <a:ext cx="9225280" cy="53506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6366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 Acknowledgment</a:t>
            </a:r>
            <a:endParaRPr lang="en-CA" dirty="0"/>
          </a:p>
        </p:txBody>
      </p:sp>
      <p:sp>
        <p:nvSpPr>
          <p:cNvPr id="3" name="Content Placeholder 2"/>
          <p:cNvSpPr>
            <a:spLocks noGrp="1"/>
          </p:cNvSpPr>
          <p:nvPr>
            <p:ph idx="1"/>
          </p:nvPr>
        </p:nvSpPr>
        <p:spPr>
          <a:xfrm>
            <a:off x="1219200" y="1200151"/>
            <a:ext cx="7315200" cy="3394472"/>
          </a:xfrm>
        </p:spPr>
        <p:txBody>
          <a:bodyPr>
            <a:normAutofit lnSpcReduction="10000"/>
          </a:bodyPr>
          <a:lstStyle/>
          <a:p>
            <a:r>
              <a:rPr lang="en-CA" dirty="0"/>
              <a:t>W</a:t>
            </a:r>
            <a:r>
              <a:rPr lang="en-CA" dirty="0" smtClean="0"/>
              <a:t>e </a:t>
            </a:r>
            <a:r>
              <a:rPr lang="en-CA" dirty="0"/>
              <a:t>are grateful and honoured to </a:t>
            </a:r>
            <a:r>
              <a:rPr lang="en-CA" dirty="0" smtClean="0"/>
              <a:t>have the </a:t>
            </a:r>
            <a:r>
              <a:rPr lang="en-CA" dirty="0"/>
              <a:t>opportunity </a:t>
            </a:r>
            <a:r>
              <a:rPr lang="en-CA" dirty="0" smtClean="0"/>
              <a:t>to </a:t>
            </a:r>
            <a:r>
              <a:rPr lang="en-CA" dirty="0"/>
              <a:t>open this workshop </a:t>
            </a:r>
            <a:r>
              <a:rPr lang="en-CA" dirty="0" smtClean="0"/>
              <a:t>today with a land acknowledgment </a:t>
            </a:r>
            <a:r>
              <a:rPr lang="en-CA" dirty="0"/>
              <a:t>as we take </a:t>
            </a:r>
            <a:r>
              <a:rPr lang="en-CA" dirty="0" smtClean="0"/>
              <a:t>some steps </a:t>
            </a:r>
            <a:r>
              <a:rPr lang="en-CA" dirty="0"/>
              <a:t>in our own </a:t>
            </a:r>
            <a:r>
              <a:rPr lang="en-CA" dirty="0" smtClean="0"/>
              <a:t>social inclusion process.</a:t>
            </a:r>
          </a:p>
          <a:p>
            <a:r>
              <a:rPr lang="en-CA" dirty="0"/>
              <a:t>The land acknowledgement </a:t>
            </a:r>
            <a:r>
              <a:rPr lang="en-CA" dirty="0">
                <a:latin typeface="Arial" panose="020B0604020202020204" pitchFamily="34" charset="0"/>
                <a:cs typeface="Arial" panose="020B0604020202020204" pitchFamily="34" charset="0"/>
              </a:rPr>
              <a:t>is a way of      honouring the Indigenous people who have been living on and caring for this land for thousands of years---the land on which our successes have been built. </a:t>
            </a:r>
            <a:endParaRPr lang="en-CA" dirty="0" smtClean="0"/>
          </a:p>
          <a:p>
            <a:endParaRPr lang="en-CA" dirty="0" smtClean="0"/>
          </a:p>
          <a:p>
            <a:endParaRPr lang="en-CA" dirty="0"/>
          </a:p>
        </p:txBody>
      </p:sp>
    </p:spTree>
    <p:extLst>
      <p:ext uri="{BB962C8B-B14F-4D97-AF65-F5344CB8AC3E}">
        <p14:creationId xmlns:p14="http://schemas.microsoft.com/office/powerpoint/2010/main" val="277136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invite you to join us </a:t>
            </a:r>
            <a:endParaRPr lang="en-CA" dirty="0"/>
          </a:p>
        </p:txBody>
      </p:sp>
      <p:sp>
        <p:nvSpPr>
          <p:cNvPr id="3" name="Content Placeholder 2"/>
          <p:cNvSpPr>
            <a:spLocks noGrp="1"/>
          </p:cNvSpPr>
          <p:nvPr>
            <p:ph idx="1"/>
          </p:nvPr>
        </p:nvSpPr>
        <p:spPr/>
        <p:txBody>
          <a:bodyPr>
            <a:normAutofit/>
          </a:bodyPr>
          <a:lstStyle/>
          <a:p>
            <a:pPr marL="0" indent="0">
              <a:buNone/>
            </a:pPr>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I invite the planning group to come up and join me as hosts of the workshop today.</a:t>
            </a:r>
          </a:p>
          <a:p>
            <a:r>
              <a:rPr lang="en-CA" dirty="0" smtClean="0">
                <a:latin typeface="Arial" panose="020B0604020202020204" pitchFamily="34" charset="0"/>
                <a:cs typeface="Arial" panose="020B0604020202020204" pitchFamily="34" charset="0"/>
              </a:rPr>
              <a:t>And </a:t>
            </a:r>
            <a:r>
              <a:rPr lang="en-CA" dirty="0">
                <a:latin typeface="Arial" panose="020B0604020202020204" pitchFamily="34" charset="0"/>
                <a:cs typeface="Arial" panose="020B0604020202020204" pitchFamily="34" charset="0"/>
              </a:rPr>
              <a:t>i</a:t>
            </a:r>
            <a:r>
              <a:rPr lang="en-CA" dirty="0" smtClean="0">
                <a:latin typeface="Arial" panose="020B0604020202020204" pitchFamily="34" charset="0"/>
                <a:cs typeface="Arial" panose="020B0604020202020204" pitchFamily="34" charset="0"/>
              </a:rPr>
              <a:t>n </a:t>
            </a:r>
            <a:r>
              <a:rPr lang="en-CA" dirty="0">
                <a:latin typeface="Arial" panose="020B0604020202020204" pitchFamily="34" charset="0"/>
                <a:cs typeface="Arial" panose="020B0604020202020204" pitchFamily="34" charset="0"/>
              </a:rPr>
              <a:t>that spirit we invite </a:t>
            </a:r>
            <a:r>
              <a:rPr lang="en-CA" dirty="0" smtClean="0">
                <a:latin typeface="Arial" panose="020B0604020202020204" pitchFamily="34" charset="0"/>
                <a:cs typeface="Arial" panose="020B0604020202020204" pitchFamily="34" charset="0"/>
              </a:rPr>
              <a:t>you </a:t>
            </a:r>
            <a:r>
              <a:rPr lang="en-CA" dirty="0" smtClean="0"/>
              <a:t>to </a:t>
            </a:r>
            <a:r>
              <a:rPr lang="en-CA" dirty="0"/>
              <a:t>stand </a:t>
            </a:r>
            <a:r>
              <a:rPr lang="en-CA" dirty="0" smtClean="0"/>
              <a:t>(or </a:t>
            </a:r>
            <a:r>
              <a:rPr lang="en-CA" dirty="0"/>
              <a:t>stay </a:t>
            </a:r>
            <a:r>
              <a:rPr lang="en-CA" dirty="0" smtClean="0"/>
              <a:t>seated) </a:t>
            </a:r>
            <a:r>
              <a:rPr lang="en-CA" dirty="0"/>
              <a:t>and read </a:t>
            </a:r>
            <a:r>
              <a:rPr lang="en-CA" dirty="0" smtClean="0"/>
              <a:t>together aloud the </a:t>
            </a:r>
            <a:r>
              <a:rPr lang="en-CA" dirty="0"/>
              <a:t>land </a:t>
            </a:r>
            <a:r>
              <a:rPr lang="en-CA" dirty="0" smtClean="0"/>
              <a:t>acknowledgment </a:t>
            </a:r>
            <a:r>
              <a:rPr lang="en-CA" dirty="0" smtClean="0">
                <a:latin typeface="Arial" panose="020B0604020202020204" pitchFamily="34" charset="0"/>
                <a:cs typeface="Arial" panose="020B0604020202020204" pitchFamily="34" charset="0"/>
              </a:rPr>
              <a:t>as </a:t>
            </a:r>
            <a:r>
              <a:rPr lang="en-CA" dirty="0">
                <a:latin typeface="Arial" panose="020B0604020202020204" pitchFamily="34" charset="0"/>
                <a:cs typeface="Arial" panose="020B0604020202020204" pitchFamily="34" charset="0"/>
              </a:rPr>
              <a:t>an act toward reconciliation </a:t>
            </a:r>
            <a:r>
              <a:rPr lang="en-CA"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On your program and on next slide.</a:t>
            </a:r>
            <a:endParaRPr lang="en-CA"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296800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 acknowledgement</a:t>
            </a:r>
            <a:endParaRPr lang="en-CA" dirty="0"/>
          </a:p>
        </p:txBody>
      </p:sp>
      <p:sp>
        <p:nvSpPr>
          <p:cNvPr id="3" name="Content Placeholder 2"/>
          <p:cNvSpPr>
            <a:spLocks noGrp="1"/>
          </p:cNvSpPr>
          <p:nvPr>
            <p:ph idx="1"/>
          </p:nvPr>
        </p:nvSpPr>
        <p:spPr>
          <a:xfrm>
            <a:off x="1371600" y="1276350"/>
            <a:ext cx="7543800" cy="3505200"/>
          </a:xfrm>
        </p:spPr>
        <p:txBody>
          <a:bodyPr>
            <a:normAutofit/>
          </a:bodyPr>
          <a:lstStyle/>
          <a:p>
            <a:pPr marL="0" indent="0">
              <a:buNone/>
            </a:pPr>
            <a:r>
              <a:rPr lang="en-CA" sz="2800" dirty="0"/>
              <a:t>We would like to begin by acknowledging that the land on which we gather today is the land traditionally used by the </a:t>
            </a:r>
            <a:r>
              <a:rPr lang="en-CA" sz="2800" dirty="0" err="1"/>
              <a:t>Haudenosaunee</a:t>
            </a:r>
            <a:r>
              <a:rPr lang="en-CA" sz="2800" dirty="0"/>
              <a:t>, </a:t>
            </a:r>
            <a:r>
              <a:rPr lang="en-CA" sz="2800" dirty="0" err="1"/>
              <a:t>Anishinaabe</a:t>
            </a:r>
            <a:r>
              <a:rPr lang="en-CA" sz="2800" dirty="0"/>
              <a:t> and Neutral People. We also acknowledge the enduring presence and deep traditional knowledge and philosophies of the Indigenous People with whom we share this land today. </a:t>
            </a:r>
          </a:p>
        </p:txBody>
      </p:sp>
    </p:spTree>
    <p:extLst>
      <p:ext uri="{BB962C8B-B14F-4D97-AF65-F5344CB8AC3E}">
        <p14:creationId xmlns:p14="http://schemas.microsoft.com/office/powerpoint/2010/main" val="3137991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I</a:t>
            </a:r>
            <a:r>
              <a:rPr lang="en-US" sz="2800" dirty="0" smtClean="0"/>
              <a:t>s a community lead initiative          made up of citizens, service providers, community organizations, government, business etc.</a:t>
            </a:r>
          </a:p>
          <a:p>
            <a:r>
              <a:rPr lang="en-US" sz="2800" dirty="0" smtClean="0"/>
              <a:t>We are working together to identify priorities.</a:t>
            </a:r>
          </a:p>
          <a:p>
            <a:r>
              <a:rPr lang="en-US" sz="2800" dirty="0" smtClean="0"/>
              <a:t>To create significant and impactful actions to improve wellbeing in our community.</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4497"/>
            <a:ext cx="1880346"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Image result for key"/>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CA">
              <a:solidFill>
                <a:prstClr val="black"/>
              </a:solidFill>
            </a:endParaRPr>
          </a:p>
        </p:txBody>
      </p:sp>
      <p:pic>
        <p:nvPicPr>
          <p:cNvPr id="7" name="Picture 2" descr="Wellbeign-Waterloo-Region-Wordmark-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9554"/>
            <a:ext cx="5643824" cy="5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453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we start?</a:t>
            </a:r>
            <a:endParaRPr lang="en-CA" dirty="0"/>
          </a:p>
        </p:txBody>
      </p:sp>
      <p:sp>
        <p:nvSpPr>
          <p:cNvPr id="3" name="Content Placeholder 2"/>
          <p:cNvSpPr>
            <a:spLocks noGrp="1"/>
          </p:cNvSpPr>
          <p:nvPr>
            <p:ph idx="1"/>
          </p:nvPr>
        </p:nvSpPr>
        <p:spPr/>
        <p:txBody>
          <a:bodyPr>
            <a:normAutofit fontScale="92500" lnSpcReduction="20000"/>
          </a:bodyPr>
          <a:lstStyle/>
          <a:p>
            <a:r>
              <a:rPr lang="en-US" dirty="0"/>
              <a:t>But where do we focus to really make a </a:t>
            </a:r>
            <a:r>
              <a:rPr lang="en-US" dirty="0" smtClean="0"/>
              <a:t>           difference </a:t>
            </a:r>
            <a:r>
              <a:rPr lang="en-US" dirty="0"/>
              <a:t>on wellbeing? </a:t>
            </a:r>
            <a:endParaRPr lang="en-US" dirty="0" smtClean="0"/>
          </a:p>
          <a:p>
            <a:r>
              <a:rPr lang="en-US" dirty="0"/>
              <a:t>P</a:t>
            </a:r>
            <a:r>
              <a:rPr lang="en-US" dirty="0" smtClean="0"/>
              <a:t>riorities and </a:t>
            </a:r>
            <a:r>
              <a:rPr lang="en-US" dirty="0"/>
              <a:t>solutions </a:t>
            </a:r>
            <a:r>
              <a:rPr lang="en-US" dirty="0" smtClean="0"/>
              <a:t>need to </a:t>
            </a:r>
            <a:r>
              <a:rPr lang="en-US" dirty="0"/>
              <a:t>be informed by public input and evidence.</a:t>
            </a:r>
          </a:p>
          <a:p>
            <a:r>
              <a:rPr lang="en-US" dirty="0" smtClean="0"/>
              <a:t>We gathered data and have developed a profile of wellbeing for Waterloo Region.</a:t>
            </a:r>
          </a:p>
          <a:p>
            <a:r>
              <a:rPr lang="en-US" dirty="0" smtClean="0"/>
              <a:t>We have been engaging </a:t>
            </a:r>
            <a:r>
              <a:rPr lang="en-US" dirty="0"/>
              <a:t>the community in conversations to identify priorities.</a:t>
            </a:r>
          </a:p>
          <a:p>
            <a:r>
              <a:rPr lang="en-US" dirty="0" smtClean="0"/>
              <a:t>Using </a:t>
            </a:r>
            <a:r>
              <a:rPr lang="en-US" dirty="0"/>
              <a:t>multiple </a:t>
            </a:r>
            <a:r>
              <a:rPr lang="en-US" dirty="0" smtClean="0"/>
              <a:t>methods to invite and engage participation.</a:t>
            </a:r>
          </a:p>
          <a:p>
            <a:r>
              <a:rPr lang="en-US" dirty="0" smtClean="0"/>
              <a:t>Trying to include all voices in the process.</a:t>
            </a:r>
          </a:p>
          <a:p>
            <a:endParaRPr lang="en-US" dirty="0" smtClean="0"/>
          </a:p>
          <a:p>
            <a:endParaRPr lang="en-CA" dirty="0"/>
          </a:p>
        </p:txBody>
      </p:sp>
    </p:spTree>
    <p:extLst>
      <p:ext uri="{BB962C8B-B14F-4D97-AF65-F5344CB8AC3E}">
        <p14:creationId xmlns:p14="http://schemas.microsoft.com/office/powerpoint/2010/main" val="831266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Narrow our focus</a:t>
            </a:r>
            <a:endParaRPr lang="en-C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607872"/>
              </p:ext>
            </p:extLst>
          </p:nvPr>
        </p:nvGraphicFramePr>
        <p:xfrm>
          <a:off x="1371600" y="764242"/>
          <a:ext cx="7467600"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971550"/>
            <a:ext cx="1520825" cy="94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009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ockLayouts Fitness &amp; Health Club SF001">
  <a:themeElements>
    <a:clrScheme name="Custom 1">
      <a:dk1>
        <a:sysClr val="windowText" lastClr="000000"/>
      </a:dk1>
      <a:lt1>
        <a:sysClr val="window" lastClr="FFFFFF"/>
      </a:lt1>
      <a:dk2>
        <a:srgbClr val="212120"/>
      </a:dk2>
      <a:lt2>
        <a:srgbClr val="EEECE1"/>
      </a:lt2>
      <a:accent1>
        <a:srgbClr val="FFE419"/>
      </a:accent1>
      <a:accent2>
        <a:srgbClr val="C9932A"/>
      </a:accent2>
      <a:accent3>
        <a:srgbClr val="C7D52F"/>
      </a:accent3>
      <a:accent4>
        <a:srgbClr val="006F34"/>
      </a:accent4>
      <a:accent5>
        <a:srgbClr val="0092BB"/>
      </a:accent5>
      <a:accent6>
        <a:srgbClr val="1F568A"/>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Breeze">
  <a:themeElements>
    <a:clrScheme name="Custom 3">
      <a:dk1>
        <a:sysClr val="windowText" lastClr="000000"/>
      </a:dk1>
      <a:lt1>
        <a:sysClr val="window" lastClr="FFFFFF"/>
      </a:lt1>
      <a:dk2>
        <a:srgbClr val="242852"/>
      </a:dk2>
      <a:lt2>
        <a:srgbClr val="ACCBF9"/>
      </a:lt2>
      <a:accent1>
        <a:srgbClr val="002060"/>
      </a:accent1>
      <a:accent2>
        <a:srgbClr val="002060"/>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OCS_ADMIN-#2697828-v1-Waterloo_Region_Survey_-_PPT_template_po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1853</Words>
  <Application>Microsoft Office PowerPoint</Application>
  <PresentationFormat>On-screen Show (16:9)</PresentationFormat>
  <Paragraphs>252</Paragraphs>
  <Slides>35</Slides>
  <Notes>25</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Office Theme</vt:lpstr>
      <vt:lpstr>StockLayouts Fitness &amp; Health Club SF001</vt:lpstr>
      <vt:lpstr>8_Breeze</vt:lpstr>
      <vt:lpstr>DOCS_ADMIN-#2697828-v1-Waterloo_Region_Survey_-_PPT_template_potx</vt:lpstr>
      <vt:lpstr>1_Office Theme</vt:lpstr>
      <vt:lpstr>Default Design</vt:lpstr>
      <vt:lpstr>Social Inclusion: Everyone is welcome and can belong</vt:lpstr>
      <vt:lpstr>PowerPoint Presentation</vt:lpstr>
      <vt:lpstr>Goals for today</vt:lpstr>
      <vt:lpstr>Land Acknowledgment</vt:lpstr>
      <vt:lpstr>We invite you to join us </vt:lpstr>
      <vt:lpstr>Land acknowledgement</vt:lpstr>
      <vt:lpstr>PowerPoint Presentation</vt:lpstr>
      <vt:lpstr>Where do we start?</vt:lpstr>
      <vt:lpstr>Narrow our focus</vt:lpstr>
      <vt:lpstr>PowerPoint Presentation</vt:lpstr>
      <vt:lpstr>PowerPoint Presentation</vt:lpstr>
      <vt:lpstr>What did we hear regarding social inclusion?</vt:lpstr>
      <vt:lpstr>Today</vt:lpstr>
      <vt:lpstr>Any questions?</vt:lpstr>
      <vt:lpstr>Social Inclusion Movements </vt:lpstr>
      <vt:lpstr>Social Movements: Insights for Inclusion </vt:lpstr>
      <vt:lpstr>PowerPoint Presentation</vt:lpstr>
      <vt:lpstr>The Inclusion Movement </vt:lpstr>
      <vt:lpstr>How Inclusion Movement Grew</vt:lpstr>
      <vt:lpstr>Attributes of Social Movements </vt:lpstr>
      <vt:lpstr>PowerPoint Presentation</vt:lpstr>
      <vt:lpstr>What Actions do  Social Movements Take?</vt:lpstr>
      <vt:lpstr>How Can we Build on What we Know About Social Movements?</vt:lpstr>
      <vt:lpstr>PowerPoint Presentation</vt:lpstr>
      <vt:lpstr>Circle panel discussion</vt:lpstr>
      <vt:lpstr>Mindfulness Meditation</vt:lpstr>
      <vt:lpstr>Table discussions </vt:lpstr>
      <vt:lpstr>PowerPoint Presentation</vt:lpstr>
      <vt:lpstr>Next steps</vt:lpstr>
      <vt:lpstr>Wellbeing Waterloo Region Survey </vt:lpstr>
      <vt:lpstr>Take the Survey and have your say! </vt:lpstr>
      <vt:lpstr>We need your help to promote the survey </vt:lpstr>
      <vt:lpstr>Next steps &amp; wrap up</vt:lpstr>
      <vt:lpstr>Thank you!</vt:lpstr>
      <vt:lpstr>PowerPoint Presentation</vt:lpstr>
    </vt:vector>
  </TitlesOfParts>
  <Company>RMOW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N</dc:creator>
  <cp:lastModifiedBy>Carl N</cp:lastModifiedBy>
  <cp:revision>99</cp:revision>
  <cp:lastPrinted>2018-05-29T21:01:53Z</cp:lastPrinted>
  <dcterms:created xsi:type="dcterms:W3CDTF">2018-04-18T17:03:04Z</dcterms:created>
  <dcterms:modified xsi:type="dcterms:W3CDTF">2018-05-30T15:29:01Z</dcterms:modified>
</cp:coreProperties>
</file>